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8" r:id="rId2"/>
    <p:sldId id="407" r:id="rId3"/>
    <p:sldId id="491" r:id="rId4"/>
    <p:sldId id="544" r:id="rId5"/>
    <p:sldId id="546" r:id="rId6"/>
    <p:sldId id="542" r:id="rId7"/>
    <p:sldId id="589" r:id="rId8"/>
    <p:sldId id="592" r:id="rId9"/>
    <p:sldId id="587" r:id="rId10"/>
    <p:sldId id="552" r:id="rId11"/>
    <p:sldId id="551" r:id="rId12"/>
    <p:sldId id="590" r:id="rId13"/>
    <p:sldId id="591" r:id="rId14"/>
    <p:sldId id="588" r:id="rId15"/>
    <p:sldId id="553" r:id="rId16"/>
    <p:sldId id="532" r:id="rId17"/>
    <p:sldId id="575" r:id="rId18"/>
    <p:sldId id="479" r:id="rId19"/>
    <p:sldId id="480" r:id="rId20"/>
    <p:sldId id="556" r:id="rId21"/>
    <p:sldId id="538" r:id="rId22"/>
    <p:sldId id="497" r:id="rId23"/>
    <p:sldId id="593" r:id="rId24"/>
    <p:sldId id="560" r:id="rId25"/>
    <p:sldId id="562" r:id="rId26"/>
    <p:sldId id="561" r:id="rId27"/>
    <p:sldId id="563" r:id="rId28"/>
    <p:sldId id="564" r:id="rId29"/>
    <p:sldId id="586" r:id="rId30"/>
    <p:sldId id="580" r:id="rId31"/>
    <p:sldId id="578" r:id="rId32"/>
    <p:sldId id="565" r:id="rId33"/>
    <p:sldId id="566" r:id="rId34"/>
    <p:sldId id="567" r:id="rId35"/>
    <p:sldId id="25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33583-28CE-4D9A-B8A9-95984EEF2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3FB855-2E5F-4DD0-9964-202A1A783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53A47-F31A-4DC0-9805-A3E42B093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5047-81D1-4E9D-A96F-A16BC6631525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A4182-FFF6-4A9F-8F31-0AC16484F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69126-4E6C-4B41-A78D-56F39848E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D7C4-2172-4491-AFBD-D2C575AB02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97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AAEAE-4149-44FC-8986-30BA6E959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AC8A1B-211D-4A01-8595-39A6F2DC6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EFB67-01ED-46C8-BB42-A2AFA339D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5047-81D1-4E9D-A96F-A16BC6631525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AB90E-6F2B-4487-BDBB-1C96ED98D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5E00A-394E-4EBB-B482-3AC29174B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D7C4-2172-4491-AFBD-D2C575AB02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967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2C016E-D3FD-443F-A366-5FFB255B26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BA4B94-70FF-461B-B88C-C5FEFAD57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DFA83-0E18-47FC-95AF-1AE73273F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5047-81D1-4E9D-A96F-A16BC6631525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DEE80-99BA-4D36-87FA-6CC0762E7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05EFD-548C-4E4D-9597-7F9D91FA2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D7C4-2172-4491-AFBD-D2C575AB02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30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ED5CF-CE14-4751-A3F6-C1B215522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B3717-220E-4EC2-AA54-0C61649B3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B7B3A-3D0D-41B8-B9BB-C68003859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5047-81D1-4E9D-A96F-A16BC6631525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1695B-556C-44D8-AA94-5D9111497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C852B-EEEC-4373-9F80-85F507FFA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D7C4-2172-4491-AFBD-D2C575AB02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69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8892C-A8F8-440E-A83C-8EBCF2D4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921AF-7169-4491-8BA4-E7A1C7DB2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B360E-82AD-428F-961E-FC00D08A2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5047-81D1-4E9D-A96F-A16BC6631525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10B1F-CCF3-4847-8101-99124D34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EB6E5-BC95-48BA-8B4E-CAB3048E6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D7C4-2172-4491-AFBD-D2C575AB02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965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F8590-1DBA-4D57-8ECE-D10764C83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2ABFA-F168-4D1D-BF6F-0CC3E1FA0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814005-8BD6-4D92-9255-7BE583BED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ED7C5-8001-444F-9116-53DB2FFA3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5047-81D1-4E9D-A96F-A16BC6631525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3C99E9-93BD-4E88-9C93-D581DEB66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C8663-39D5-40D5-AD84-A1048B57E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D7C4-2172-4491-AFBD-D2C575AB02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451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8AF07-73D6-4569-BB4E-36FE8AE4D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7E20C-4418-4C7F-814A-01C1CD29E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96AF9A-DECC-4C57-9DCF-A82A11072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AE73A6-1C16-4220-877C-C925E2F384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43D661-ABB4-4573-9B9E-D55BB051BA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C3C74C-2234-4F21-BF3B-1A4060BB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5047-81D1-4E9D-A96F-A16BC6631525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13394D-6B08-4B4E-8A84-1F381E385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AC1F4E-1EF1-461B-9E1E-82388D077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D7C4-2172-4491-AFBD-D2C575AB02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68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46DA7-BBD7-4C4E-B06B-B33E4CB27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E1B22D-CA1F-4071-8871-8CAC94B96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5047-81D1-4E9D-A96F-A16BC6631525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5D0B12-044A-4FAE-B41C-13DA6F82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4FBFC3-0A75-4898-8667-21B00568D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D7C4-2172-4491-AFBD-D2C575AB02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10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62B08-85CB-4823-88BC-FD492C96A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5047-81D1-4E9D-A96F-A16BC6631525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5E9BFA-EE96-46D9-B942-F772122B5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C2ECC2-215A-4FFD-AE72-A9065623A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D7C4-2172-4491-AFBD-D2C575AB02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90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46BA-72EC-4D86-981C-B1B53D956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D3E8C-0204-478C-A76D-716AAE0D5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AA7164-94CD-4ED2-A7D9-495840D17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3AAD9-45E6-4AB5-ADFD-CD0F5522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5047-81D1-4E9D-A96F-A16BC6631525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EBA3F-73CD-4BA3-B03A-02484F88F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F5A466-7E53-4E7A-AEE2-139C3884C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D7C4-2172-4491-AFBD-D2C575AB02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308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99766-360C-472F-B306-7666EE7C4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FED7B3-03D3-4CCC-B270-C51F092B85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B4FE78-659D-4D28-9FBC-CF50FD88E0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C6CEA-F95A-4A33-B4DC-61D6DC488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5047-81D1-4E9D-A96F-A16BC6631525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F9343-50F3-48FE-9B35-3DADF75E4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2026B-E058-4A66-9B91-DA703E7CC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D7C4-2172-4491-AFBD-D2C575AB02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45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9EB783-D5DB-4490-B5D3-95634C914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390A1-4817-40D8-AF68-9BBE5B8FC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76FE6-F0FE-4204-99C6-8A5B5B575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85047-81D1-4E9D-A96F-A16BC6631525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AA158-B843-4BFC-90F6-C6092C569B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2EC4D-FAA1-4A4C-BEC0-0D0F55BD5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FD7C4-2172-4491-AFBD-D2C575AB02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44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8D691-1458-438E-A188-88A5143F27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600"/>
              <a:t>202</a:t>
            </a:r>
            <a:r>
              <a:rPr lang="en-US" altLang="zh-CN" sz="3600"/>
              <a:t>1</a:t>
            </a:r>
            <a:r>
              <a:rPr lang="en-GB" sz="3600"/>
              <a:t>.</a:t>
            </a:r>
            <a:r>
              <a:rPr lang="en-US" altLang="zh-CN" sz="3600"/>
              <a:t>07</a:t>
            </a:r>
            <a:r>
              <a:rPr lang="en-GB" sz="3600"/>
              <a:t>.</a:t>
            </a:r>
            <a:r>
              <a:rPr lang="en-US" sz="3600"/>
              <a:t>15</a:t>
            </a:r>
            <a:endParaRPr lang="en-GB" sz="3600"/>
          </a:p>
        </p:txBody>
      </p:sp>
    </p:spTree>
    <p:extLst>
      <p:ext uri="{BB962C8B-B14F-4D97-AF65-F5344CB8AC3E}">
        <p14:creationId xmlns:p14="http://schemas.microsoft.com/office/powerpoint/2010/main" val="383289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0E3D-8FEB-4378-8472-EE741A69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27"/>
            <a:ext cx="10515600" cy="597401"/>
          </a:xfrm>
        </p:spPr>
        <p:txBody>
          <a:bodyPr>
            <a:normAutofit/>
          </a:bodyPr>
          <a:lstStyle/>
          <a:p>
            <a:pPr algn="ctr"/>
            <a:r>
              <a:rPr lang="zh-CN" altLang="en-US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列王记上</a:t>
            </a:r>
            <a:r>
              <a:rPr lang="en-US" altLang="zh-CN" sz="24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17</a:t>
            </a:r>
            <a:r>
              <a:rPr lang="en-US" altLang="zh-CN" sz="24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:1  </a:t>
            </a:r>
            <a:r>
              <a:rPr lang="en-US" altLang="zh-CN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 Kings</a:t>
            </a:r>
            <a:r>
              <a:rPr lang="en-GB" altLang="zh-CN" sz="24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4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17</a:t>
            </a:r>
            <a:r>
              <a:rPr lang="en-GB" altLang="zh-CN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260E-2987-4F9D-9974-3148DDE5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44" y="725386"/>
            <a:ext cx="10951581" cy="5928059"/>
          </a:xfrm>
        </p:spPr>
        <p:txBody>
          <a:bodyPr>
            <a:normAutofit/>
          </a:bodyPr>
          <a:lstStyle/>
          <a:p>
            <a:pPr marL="0" indent="0">
              <a:lnSpc>
                <a:spcPts val="5000"/>
              </a:lnSpc>
              <a:spcAft>
                <a:spcPts val="800"/>
              </a:spcAft>
              <a:buNone/>
            </a:pPr>
            <a:r>
              <a:rPr lang="en-US" altLang="zh-CN" sz="2400" b="0" i="0" u="none" strike="noStrike" baseline="30000">
                <a:latin typeface="SimSun" panose="02010600030101010101" pitchFamily="2" charset="-122"/>
                <a:ea typeface="SimSun" panose="02010600030101010101" pitchFamily="2" charset="-122"/>
              </a:rPr>
              <a:t>1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提斯比人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以利亚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，就是从基列的提斯比来的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先知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，对亚哈说：我指着我所事奉永活的</a:t>
            </a:r>
            <a:r>
              <a:rPr lang="zh-CN" altLang="en-US" sz="2400">
                <a:latin typeface="SimSun" panose="02010600030101010101" pitchFamily="2" charset="-122"/>
                <a:ea typeface="SimSun" panose="02010600030101010101" pitchFamily="2" charset="-122"/>
              </a:rPr>
              <a:t>雅伟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以色列的神起誓，这几年若是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没有我的命令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天必不降露，也不下雨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GB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516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0E3D-8FEB-4378-8472-EE741A69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27"/>
            <a:ext cx="10515600" cy="597401"/>
          </a:xfrm>
        </p:spPr>
        <p:txBody>
          <a:bodyPr>
            <a:normAutofit/>
          </a:bodyPr>
          <a:lstStyle/>
          <a:p>
            <a:pPr algn="ctr"/>
            <a:r>
              <a:rPr lang="zh-CN" altLang="en-US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出埃及记</a:t>
            </a:r>
            <a:r>
              <a:rPr lang="en-US" altLang="zh-CN" sz="24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7</a:t>
            </a:r>
            <a:r>
              <a:rPr lang="en-US" altLang="zh-CN" sz="24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:17-20  </a:t>
            </a:r>
            <a:r>
              <a:rPr lang="en-GB" altLang="zh-CN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Exodus</a:t>
            </a:r>
            <a:r>
              <a:rPr lang="en-GB" altLang="zh-CN" sz="24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GB" altLang="zh-CN" sz="24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7: 17-20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260E-2987-4F9D-9974-3148DDE5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44" y="725386"/>
            <a:ext cx="10951581" cy="5928059"/>
          </a:xfrm>
        </p:spPr>
        <p:txBody>
          <a:bodyPr>
            <a:normAutofit/>
          </a:bodyPr>
          <a:lstStyle/>
          <a:p>
            <a:pPr marL="0" indent="0">
              <a:lnSpc>
                <a:spcPts val="5000"/>
              </a:lnSpc>
              <a:spcAft>
                <a:spcPts val="800"/>
              </a:spcAft>
              <a:buNone/>
            </a:pP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17</a:t>
            </a:r>
            <a:r>
              <a:rPr 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>
                <a:latin typeface="SimSun" panose="02010600030101010101" pitchFamily="2" charset="-122"/>
                <a:ea typeface="SimSun" panose="02010600030101010101" pitchFamily="2" charset="-122"/>
              </a:rPr>
              <a:t>雅伟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这样说：看哪，我要用我手里的杖击打河中的水，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水就必变成血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；因此你就知道我是雅伟。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18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河中的鱼必死亡，河水也必发臭，埃及人就必厌恶喝这河里的水。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19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雅伟对摩西说：你要对亚伦说：拿你的手杖来，把你的手伸在埃及的众水之上，就是在他们的江、河、池和所有水塘之上，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使水都变成血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。因此，在埃及全地，连木器石器中都必有血。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20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摩西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和亚伦就这样行了，就像雅伟所吩咐的；亚伦在法老面前和法老的臣仆面前举起手杖，击打河里的水，河里的水就都变了血。</a:t>
            </a:r>
            <a:endParaRPr lang="en-GB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575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0E3D-8FEB-4378-8472-EE741A69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27"/>
            <a:ext cx="10515600" cy="597401"/>
          </a:xfrm>
        </p:spPr>
        <p:txBody>
          <a:bodyPr>
            <a:normAutofit/>
          </a:bodyPr>
          <a:lstStyle/>
          <a:p>
            <a:pPr algn="ctr"/>
            <a:r>
              <a:rPr lang="zh-CN" altLang="en-US" sz="2000" kern="1400" spc="-50" dirty="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马太福</a:t>
            </a:r>
            <a:r>
              <a:rPr lang="zh-CN" altLang="en-US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音</a:t>
            </a:r>
            <a:r>
              <a:rPr lang="en-US" altLang="zh-CN" sz="20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5</a:t>
            </a:r>
            <a:r>
              <a:rPr lang="en-US" altLang="zh-CN" sz="20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:17  </a:t>
            </a:r>
            <a:r>
              <a:rPr lang="en-GB" altLang="zh-CN" sz="20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Matt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hew</a:t>
            </a:r>
            <a:r>
              <a:rPr lang="en-GB" altLang="zh-CN" sz="20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0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17</a:t>
            </a:r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260E-2987-4F9D-9974-3148DDE5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44" y="858736"/>
            <a:ext cx="10951581" cy="5456339"/>
          </a:xfrm>
        </p:spPr>
        <p:txBody>
          <a:bodyPr>
            <a:normAutofit/>
          </a:bodyPr>
          <a:lstStyle/>
          <a:p>
            <a:pPr marL="0" indent="0">
              <a:lnSpc>
                <a:spcPts val="4000"/>
              </a:lnSpc>
              <a:spcAft>
                <a:spcPts val="800"/>
              </a:spcAft>
              <a:buNone/>
            </a:pPr>
            <a:r>
              <a:rPr lang="en-US" sz="24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   </a:t>
            </a:r>
            <a:r>
              <a:rPr lang="en-US" sz="2400" baseline="30000">
                <a:effectLst/>
                <a:latin typeface="SimSun" panose="02010600030101010101" pitchFamily="2" charset="-122"/>
                <a:cs typeface="Arial" panose="020B0604020202020204" pitchFamily="34" charset="0"/>
              </a:rPr>
              <a:t>17 </a:t>
            </a:r>
            <a:r>
              <a:rPr lang="zh-CN" sz="240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莫以为我是来废除</a:t>
            </a:r>
            <a:r>
              <a:rPr lang="zh-CN" sz="2400">
                <a:solidFill>
                  <a:srgbClr val="C0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律法</a:t>
            </a:r>
            <a:r>
              <a:rPr lang="zh-CN" sz="240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和</a:t>
            </a:r>
            <a:r>
              <a:rPr lang="zh-CN" sz="2400">
                <a:solidFill>
                  <a:srgbClr val="C0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先知</a:t>
            </a:r>
            <a:r>
              <a:rPr lang="zh-CN" sz="240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的，我来不是要废除，而是要成全。</a:t>
            </a:r>
            <a:endParaRPr lang="en-GB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003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0E3D-8FEB-4378-8472-EE741A69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27"/>
            <a:ext cx="10515600" cy="597401"/>
          </a:xfrm>
        </p:spPr>
        <p:txBody>
          <a:bodyPr>
            <a:normAutofit/>
          </a:bodyPr>
          <a:lstStyle/>
          <a:p>
            <a:pPr algn="ctr"/>
            <a:r>
              <a:rPr lang="zh-CN" altLang="en-US" sz="2000" kern="1400" spc="-50" dirty="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马太福</a:t>
            </a:r>
            <a:r>
              <a:rPr lang="zh-CN" altLang="en-US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音</a:t>
            </a:r>
            <a:r>
              <a:rPr lang="en-US" altLang="zh-CN" sz="20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17</a:t>
            </a:r>
            <a:r>
              <a:rPr lang="en-US" altLang="zh-CN" sz="20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:1-4  </a:t>
            </a:r>
            <a:r>
              <a:rPr lang="en-GB" altLang="zh-CN" sz="20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Matt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hew</a:t>
            </a:r>
            <a:r>
              <a:rPr lang="en-GB" altLang="zh-CN" sz="20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0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17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000" kern="1400" spc="-50">
                <a:ea typeface="SimSun" panose="02010600030101010101" pitchFamily="2" charset="-122"/>
                <a:cs typeface="Times New Roman" panose="02020603050405020304" pitchFamily="18" charset="0"/>
              </a:rPr>
              <a:t>-4</a:t>
            </a:r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260E-2987-4F9D-9974-3148DDE5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44" y="725386"/>
            <a:ext cx="10951581" cy="5928059"/>
          </a:xfrm>
        </p:spPr>
        <p:txBody>
          <a:bodyPr>
            <a:normAutofit/>
          </a:bodyPr>
          <a:lstStyle/>
          <a:p>
            <a:pPr marL="0" indent="0">
              <a:lnSpc>
                <a:spcPts val="5000"/>
              </a:lnSpc>
              <a:spcAft>
                <a:spcPts val="800"/>
              </a:spcAft>
              <a:buNone/>
            </a:pPr>
            <a:r>
              <a:rPr lang="en-US" sz="24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   </a:t>
            </a:r>
            <a:r>
              <a:rPr lang="en-US" sz="2400" baseline="30000">
                <a:effectLst/>
                <a:latin typeface="SimSun" panose="02010600030101010101" pitchFamily="2" charset="-122"/>
                <a:cs typeface="Arial" panose="020B0604020202020204" pitchFamily="34" charset="0"/>
              </a:rPr>
              <a:t>1 </a:t>
            </a:r>
            <a:r>
              <a:rPr lang="zh-CN" sz="240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过了六天，耶稣带着彼得、雅各同约翰兄弟，领他们单独上了一座高山，</a:t>
            </a:r>
            <a:r>
              <a:rPr lang="en-GB" altLang="zh-CN" sz="240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      </a:t>
            </a:r>
            <a:r>
              <a:rPr lang="en-US" sz="2400" baseline="30000">
                <a:effectLst/>
                <a:latin typeface="SimSun" panose="02010600030101010101" pitchFamily="2" charset="-122"/>
                <a:cs typeface="Arial" panose="020B0604020202020204" pitchFamily="34" charset="0"/>
              </a:rPr>
              <a:t>2 </a:t>
            </a:r>
            <a:r>
              <a:rPr lang="zh-CN" sz="240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就在他们面前外貌特征变了，他的脸如太阳般闪耀，衣袍洁白放光。</a:t>
            </a:r>
            <a:r>
              <a:rPr lang="en-US" sz="2400" baseline="30000">
                <a:effectLst/>
                <a:latin typeface="SimSun" panose="02010600030101010101" pitchFamily="2" charset="-122"/>
                <a:cs typeface="Arial" panose="020B0604020202020204" pitchFamily="34" charset="0"/>
              </a:rPr>
              <a:t>3 </a:t>
            </a:r>
            <a:r>
              <a:rPr lang="zh-CN" sz="240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忽然，</a:t>
            </a:r>
            <a:r>
              <a:rPr lang="zh-CN" sz="2400">
                <a:solidFill>
                  <a:srgbClr val="C0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摩西</a:t>
            </a:r>
            <a:r>
              <a:rPr lang="zh-CN" sz="240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与</a:t>
            </a:r>
            <a:r>
              <a:rPr lang="zh-CN" sz="2400">
                <a:solidFill>
                  <a:srgbClr val="C0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以利亚</a:t>
            </a:r>
            <a:r>
              <a:rPr lang="zh-CN" sz="240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向他们显现，同耶稣谈话。</a:t>
            </a:r>
            <a:r>
              <a:rPr lang="en-US" sz="2400" baseline="30000">
                <a:effectLst/>
                <a:latin typeface="SimSun" panose="02010600030101010101" pitchFamily="2" charset="-122"/>
                <a:cs typeface="Arial" panose="020B0604020202020204" pitchFamily="34" charset="0"/>
              </a:rPr>
              <a:t>4 </a:t>
            </a:r>
            <a:r>
              <a:rPr lang="zh-CN" sz="240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彼得对耶稣说：主啊，太好了，我们来了这儿！若你愿意，我就地搭三座棚，你一座，</a:t>
            </a:r>
            <a:r>
              <a:rPr lang="zh-CN" sz="2400">
                <a:solidFill>
                  <a:srgbClr val="C0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摩西</a:t>
            </a:r>
            <a:r>
              <a:rPr lang="zh-CN" sz="240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一座，</a:t>
            </a:r>
            <a:r>
              <a:rPr lang="zh-CN" sz="2400">
                <a:solidFill>
                  <a:srgbClr val="C00000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以利亚</a:t>
            </a:r>
            <a:r>
              <a:rPr lang="zh-CN" sz="240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一座。</a:t>
            </a:r>
            <a:endParaRPr lang="en-GB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204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AC72-5E77-4B1D-A729-EE332CCAD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350" y="1295401"/>
            <a:ext cx="10458450" cy="2133599"/>
          </a:xfrm>
        </p:spPr>
        <p:txBody>
          <a:bodyPr>
            <a:normAutofit/>
          </a:bodyPr>
          <a:lstStyle/>
          <a:p>
            <a:pPr>
              <a:lnSpc>
                <a:spcPts val="5500"/>
              </a:lnSpc>
            </a:pPr>
            <a:r>
              <a:rPr lang="en-US" altLang="zh-CN" sz="28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11.8</a:t>
            </a:r>
            <a:br>
              <a:rPr lang="en-GB" altLang="zh-CN" sz="28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2800">
                <a:latin typeface="SimSun" panose="02010600030101010101" pitchFamily="2" charset="-122"/>
                <a:ea typeface="SimSun" panose="02010600030101010101" pitchFamily="2" charset="-122"/>
              </a:rPr>
              <a:t>“这城的名字叫所多玛、埃及，即主钉十字架的地方。”</a:t>
            </a:r>
            <a:endParaRPr lang="en-GB" sz="28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90697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0E3D-8FEB-4378-8472-EE741A69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27"/>
            <a:ext cx="10515600" cy="597401"/>
          </a:xfrm>
        </p:spPr>
        <p:txBody>
          <a:bodyPr>
            <a:normAutofit/>
          </a:bodyPr>
          <a:lstStyle/>
          <a:p>
            <a:pPr algn="ctr"/>
            <a:r>
              <a:rPr lang="zh-CN" altLang="en-US" sz="22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以赛亚先知书</a:t>
            </a:r>
            <a:r>
              <a:rPr lang="en-US" altLang="zh-CN" sz="22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1</a:t>
            </a:r>
            <a:r>
              <a:rPr lang="en-US" altLang="zh-CN" sz="22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:1-2</a:t>
            </a:r>
            <a:r>
              <a:rPr lang="zh-CN" altLang="en-US" sz="22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2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10  </a:t>
            </a:r>
            <a:r>
              <a:rPr lang="en-GB" altLang="zh-CN" sz="22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Isaiah</a:t>
            </a:r>
            <a:r>
              <a:rPr lang="en-GB" altLang="zh-CN" sz="22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1</a:t>
            </a:r>
            <a:r>
              <a:rPr lang="en-GB" altLang="zh-CN" sz="22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1-2, 10</a:t>
            </a:r>
            <a:endParaRPr lang="en-GB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260E-2987-4F9D-9974-3148DDE5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44" y="608423"/>
            <a:ext cx="10951581" cy="5928059"/>
          </a:xfrm>
        </p:spPr>
        <p:txBody>
          <a:bodyPr>
            <a:noAutofit/>
          </a:bodyPr>
          <a:lstStyle/>
          <a:p>
            <a:pPr marL="0" indent="0">
              <a:lnSpc>
                <a:spcPts val="4000"/>
              </a:lnSpc>
              <a:spcAft>
                <a:spcPts val="800"/>
              </a:spcAft>
              <a:buNone/>
            </a:pPr>
            <a:r>
              <a:rPr lang="en-US" altLang="zh-CN" sz="22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1  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在乌西雅、约坦、亚哈斯和希西家作犹大王的时候，亚摩斯的儿子以赛亚看见异象，是关于犹大和</a:t>
            </a:r>
            <a:r>
              <a:rPr lang="zh-CN" altLang="en-US" sz="22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耶路撒冷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的： </a:t>
            </a:r>
            <a:r>
              <a:rPr lang="en-US" altLang="zh-CN" sz="22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2</a:t>
            </a:r>
            <a:r>
              <a:rPr lang="en-US" altLang="zh-CN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诸天哪！要听。大地啊！要留心听。因为雅伟说：我把孩子养育，使他们成长，他们却背叛了我。</a:t>
            </a:r>
            <a:r>
              <a:rPr lang="en-US" altLang="zh-CN" sz="22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3</a:t>
            </a:r>
            <a:r>
              <a:rPr lang="en-US" altLang="zh-CN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牛认识主人，驴认识主人的槽；以色列却不认识我，我的子民不明白我。</a:t>
            </a:r>
            <a:r>
              <a:rPr lang="en-US" altLang="zh-CN" sz="22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4</a:t>
            </a:r>
            <a:r>
              <a:rPr lang="en-US" altLang="zh-CN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嗐！犯罪的国，罪孽深重的子民，行恶的子孙，败坏的儿女！他们离弃了雅伟，藐视以色列的圣者，他们转离了他。</a:t>
            </a:r>
            <a:r>
              <a:rPr lang="en-US" altLang="zh-CN" sz="22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5</a:t>
            </a:r>
            <a:r>
              <a:rPr lang="en-US" altLang="zh-CN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你们为什么屡次悖逆，还要受责打吗？你们整个头都受了伤，整个心都发昏了。</a:t>
            </a:r>
            <a:r>
              <a:rPr lang="en-US" altLang="zh-CN" sz="22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6</a:t>
            </a:r>
            <a:r>
              <a:rPr lang="en-US" altLang="zh-CN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从脚掌到头顶，没有一处是完全的；尽是创伤、鞭痕和流血的伤口；没有挤干净伤口，没有包扎，也没有用膏油滋润。</a:t>
            </a:r>
            <a:r>
              <a:rPr lang="en-US" altLang="zh-CN" sz="22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7</a:t>
            </a:r>
            <a:r>
              <a:rPr lang="en-US" altLang="zh-CN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你们的土地荒凉，你们的城镇被火烧毁，你们的田地，在你们面前给外族人侵吞； 被外族人倾覆之后，就荒凉了。</a:t>
            </a:r>
            <a:r>
              <a:rPr lang="en-US" altLang="zh-CN" sz="22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8</a:t>
            </a:r>
            <a:r>
              <a:rPr lang="en-US" altLang="zh-CN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仅存的锡安居民，好像葡萄园中的草棚，瓜田里的茅屋，被围困的城镇。</a:t>
            </a:r>
            <a:r>
              <a:rPr lang="en-US" altLang="zh-CN" sz="22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9</a:t>
            </a:r>
            <a:r>
              <a:rPr lang="en-US" altLang="zh-CN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若不是万军之雅伟给我们留下一些生还者，我们早已像</a:t>
            </a:r>
            <a:r>
              <a:rPr lang="zh-CN" altLang="en-US" sz="22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所多玛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、</a:t>
            </a:r>
            <a:r>
              <a:rPr lang="zh-CN" altLang="en-US" sz="22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蛾摩拉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一样了。 </a:t>
            </a:r>
            <a:r>
              <a:rPr lang="en-US" altLang="zh-CN" sz="22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10</a:t>
            </a:r>
            <a:r>
              <a:rPr lang="en-US" altLang="zh-CN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你们这些所多玛的官长啊！要听雅伟的话；你们这些</a:t>
            </a:r>
            <a:r>
              <a:rPr lang="zh-CN" altLang="en-US" sz="22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蛾摩拉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的人民啊！要侧耳听我们　神的教训。</a:t>
            </a:r>
            <a:endParaRPr lang="en-GB" sz="22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229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AC72-5E77-4B1D-A729-EE332CCAD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4425" y="1181100"/>
            <a:ext cx="9915525" cy="4358463"/>
          </a:xfrm>
        </p:spPr>
        <p:txBody>
          <a:bodyPr>
            <a:noAutofit/>
          </a:bodyPr>
          <a:lstStyle/>
          <a:p>
            <a:pPr>
              <a:lnSpc>
                <a:spcPts val="5500"/>
              </a:lnSpc>
            </a:pPr>
            <a:r>
              <a:rPr lang="en-US" altLang="zh-CN" sz="28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11.3</a:t>
            </a:r>
            <a:br>
              <a:rPr lang="en-US" altLang="zh-CN" sz="28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sz="2800">
                <a:latin typeface="SimSun" panose="02010600030101010101" pitchFamily="2" charset="-122"/>
                <a:ea typeface="SimSun" panose="02010600030101010101" pitchFamily="2" charset="-122"/>
              </a:rPr>
              <a:t>“我的两位见证人，穿上丧服来做先知，</a:t>
            </a:r>
            <a:br>
              <a:rPr lang="en-GB" altLang="zh-CN" sz="28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2800">
                <a:latin typeface="SimSun" panose="02010600030101010101" pitchFamily="2" charset="-122"/>
                <a:ea typeface="SimSun" panose="02010600030101010101" pitchFamily="2" charset="-122"/>
              </a:rPr>
              <a:t>代神发言一千二百六十日。”</a:t>
            </a:r>
            <a:br>
              <a:rPr lang="en-GB" altLang="zh-CN" sz="2800">
                <a:latin typeface="SimSun" panose="02010600030101010101" pitchFamily="2" charset="-122"/>
                <a:ea typeface="SimSun" panose="02010600030101010101" pitchFamily="2" charset="-122"/>
              </a:rPr>
            </a:br>
            <a:br>
              <a:rPr lang="en-GB" altLang="zh-CN" sz="28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2800">
                <a:latin typeface="SimSun" panose="02010600030101010101" pitchFamily="2" charset="-122"/>
                <a:ea typeface="SimSun" panose="02010600030101010101" pitchFamily="2" charset="-122"/>
              </a:rPr>
              <a:t>末世“圣所”将被重建，神将教会清理，</a:t>
            </a:r>
            <a:br>
              <a:rPr lang="en-GB" altLang="zh-CN" sz="28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2800">
                <a:latin typeface="SimSun" panose="02010600030101010101" pitchFamily="2" charset="-122"/>
                <a:ea typeface="SimSun" panose="02010600030101010101" pitchFamily="2" charset="-122"/>
              </a:rPr>
              <a:t>忠心的圣徒把福音传遍万族万国，传回耶路撒冷</a:t>
            </a:r>
            <a:br>
              <a:rPr lang="en-GB" altLang="zh-CN" sz="2800">
                <a:latin typeface="SimSun" panose="02010600030101010101" pitchFamily="2" charset="-122"/>
                <a:ea typeface="SimSun" panose="02010600030101010101" pitchFamily="2" charset="-122"/>
              </a:rPr>
            </a:br>
            <a:endParaRPr lang="en-GB" sz="28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20230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0E3D-8FEB-4378-8472-EE741A69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27"/>
            <a:ext cx="10515600" cy="597401"/>
          </a:xfrm>
        </p:spPr>
        <p:txBody>
          <a:bodyPr>
            <a:normAutofit/>
          </a:bodyPr>
          <a:lstStyle/>
          <a:p>
            <a:pPr algn="ctr"/>
            <a:r>
              <a:rPr lang="zh-CN" altLang="en-US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马太福音</a:t>
            </a:r>
            <a:r>
              <a:rPr lang="en-US" altLang="zh-CN" sz="20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24</a:t>
            </a:r>
            <a:r>
              <a:rPr lang="en-US" altLang="zh-CN" sz="20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:3-14  </a:t>
            </a:r>
            <a:r>
              <a:rPr lang="en-GB" altLang="zh-CN" sz="20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Matt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hew</a:t>
            </a:r>
            <a:r>
              <a:rPr lang="en-GB" altLang="zh-CN" sz="20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24: 3</a:t>
            </a:r>
            <a:r>
              <a:rPr lang="en-US" altLang="zh-CN" sz="2000" kern="1400" spc="-50">
                <a:ea typeface="SimSun" panose="02010600030101010101" pitchFamily="2" charset="-122"/>
                <a:cs typeface="Times New Roman" panose="02020603050405020304" pitchFamily="18" charset="0"/>
              </a:rPr>
              <a:t> -14</a:t>
            </a:r>
            <a:endParaRPr lang="en-GB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260E-2987-4F9D-9974-3148DDE5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44" y="725386"/>
            <a:ext cx="10951581" cy="5928059"/>
          </a:xfrm>
        </p:spPr>
        <p:txBody>
          <a:bodyPr>
            <a:normAutofit/>
          </a:bodyPr>
          <a:lstStyle/>
          <a:p>
            <a:pPr marL="0" indent="0">
              <a:lnSpc>
                <a:spcPts val="4000"/>
              </a:lnSpc>
              <a:spcAft>
                <a:spcPts val="800"/>
              </a:spcAft>
              <a:buNone/>
            </a:pP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    3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上得橄榄山，坐定，门徒前来悄悄问他：请告诉我们，什么时候会有这些事？你的到来</a:t>
            </a:r>
            <a:r>
              <a:rPr lang="en-GB" alt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sz="14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即降临</a:t>
            </a:r>
            <a:r>
              <a:rPr lang="en-GB" altLang="zh-CN" sz="14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和这世代的终结，会有什么样的预兆？</a:t>
            </a:r>
            <a:endParaRPr lang="en-GB" sz="220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ts val="4000"/>
              </a:lnSpc>
              <a:spcAft>
                <a:spcPts val="800"/>
              </a:spcAft>
              <a:buNone/>
            </a:pP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  4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耶稣答：你们要小心，不要受人诱骗。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5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因为会有许多人来冒我的名，口称</a:t>
            </a:r>
            <a:r>
              <a:rPr lang="zh-CN" altLang="en-US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“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我是基督</a:t>
            </a:r>
            <a:r>
              <a:rPr lang="zh-CN" altLang="en-US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”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，且会骗倒许多人。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6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你们还会听到打仗和打仗的谣传，但是切勿惊惶，因为那是必定要发生的，结局还未到。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7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当族与族相争，国与国互斗，到处是饥荒和地震，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8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这一切，只是分娩之痛的开始。</a:t>
            </a:r>
            <a:endParaRPr lang="en-GB" sz="220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ts val="4000"/>
              </a:lnSpc>
              <a:spcAft>
                <a:spcPts val="800"/>
              </a:spcAft>
              <a:buNone/>
            </a:pP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   9</a:t>
            </a:r>
            <a:r>
              <a:rPr lang="en-GB" sz="2200" baseline="3000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那时，你们要被交出去受刑、处死，为了我的名，要被万族所仇视。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10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那时，许多人会跌倒，互相出卖，彼此结仇。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11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还有许多假先知起来，诱骗许多人。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12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而随着不法日益猖獗，人们的爱心就冷了。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13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但那坚忍到底的，终将得救。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14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而且，</a:t>
            </a:r>
            <a:r>
              <a:rPr lang="zh-CN" sz="2200">
                <a:solidFill>
                  <a:srgbClr val="C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这天国的福音要向天下宣告，向万族作证，之后，结局才会来到。</a:t>
            </a:r>
            <a:endParaRPr lang="en-GB" sz="2200">
              <a:solidFill>
                <a:srgbClr val="C0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85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0E3D-8FEB-4378-8472-EE741A69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27"/>
            <a:ext cx="10515600" cy="597401"/>
          </a:xfrm>
        </p:spPr>
        <p:txBody>
          <a:bodyPr>
            <a:normAutofit/>
          </a:bodyPr>
          <a:lstStyle/>
          <a:p>
            <a:pPr algn="ctr"/>
            <a:r>
              <a:rPr lang="zh-CN" altLang="en-US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马太福音</a:t>
            </a:r>
            <a:r>
              <a:rPr lang="en-US" altLang="zh-CN" sz="20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24</a:t>
            </a:r>
            <a:r>
              <a:rPr lang="en-US" altLang="zh-CN" sz="20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:15-28  </a:t>
            </a:r>
            <a:r>
              <a:rPr lang="en-GB" altLang="zh-CN" sz="20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Matt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hew</a:t>
            </a:r>
            <a:r>
              <a:rPr lang="en-GB" altLang="zh-CN" sz="20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24: 15</a:t>
            </a:r>
            <a:r>
              <a:rPr lang="en-US" altLang="zh-CN" sz="2000" kern="1400" spc="-50">
                <a:ea typeface="SimSun" panose="02010600030101010101" pitchFamily="2" charset="-122"/>
                <a:cs typeface="Times New Roman" panose="02020603050405020304" pitchFamily="18" charset="0"/>
              </a:rPr>
              <a:t> -28</a:t>
            </a:r>
            <a:endParaRPr lang="en-GB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260E-2987-4F9D-9974-3148DDE5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44" y="623782"/>
            <a:ext cx="10951581" cy="5928059"/>
          </a:xfrm>
        </p:spPr>
        <p:txBody>
          <a:bodyPr>
            <a:noAutofit/>
          </a:bodyPr>
          <a:lstStyle/>
          <a:p>
            <a:pPr marL="0" indent="0">
              <a:lnSpc>
                <a:spcPts val="4000"/>
              </a:lnSpc>
              <a:spcAft>
                <a:spcPts val="800"/>
              </a:spcAft>
              <a:buNone/>
            </a:pP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 15</a:t>
            </a:r>
            <a:r>
              <a:rPr lang="en-GB" sz="2200" baseline="3000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所以，当你们看见但以理先知所说的，</a:t>
            </a:r>
            <a:r>
              <a:rPr lang="zh-CN" sz="2200">
                <a:solidFill>
                  <a:srgbClr val="C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那造成毁灭、致使荒凉的可憎之物站在圣地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——读者须明白，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16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那时，犹大居民就要逃到山中；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17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在房顶上的不要下来，不要进屋里拿东西；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18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在田野间的，他别想回家取外袍。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19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凡怀孕哺乳却碰上那些日子的人，有祸了！</a:t>
            </a:r>
            <a:r>
              <a:rPr lang="en-GB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20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祈祷吧，但愿不在冬天发生，也不在安息日！</a:t>
            </a:r>
            <a:r>
              <a:rPr lang="en-GB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21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因为那一段日子，将是一场自创世到现在、空前绝后的</a:t>
            </a:r>
            <a:r>
              <a:rPr lang="zh-CN" sz="2200">
                <a:solidFill>
                  <a:srgbClr val="C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大灾难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。</a:t>
            </a:r>
            <a:r>
              <a:rPr lang="en-GB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22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那段日子若不缩短，没有一个人可以存活；但为了被拣选的人，那段日子必会缩短。</a:t>
            </a:r>
            <a:endParaRPr lang="en-GB" sz="220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indent="0">
              <a:lnSpc>
                <a:spcPts val="4000"/>
              </a:lnSpc>
              <a:spcAft>
                <a:spcPts val="800"/>
              </a:spcAft>
              <a:buNone/>
            </a:pP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23</a:t>
            </a:r>
            <a:r>
              <a:rPr lang="en-GB" sz="2200" baseline="3000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那时，若有人告诉你们‘看，基督在这里！’或说‘在那里！’千万不要信他。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24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因为会有</a:t>
            </a:r>
            <a:r>
              <a:rPr lang="zh-CN" sz="2200">
                <a:solidFill>
                  <a:srgbClr val="C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假基督假先知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起来，大显神迹奇事，只要可能，他们连被选中的人也会诱骗。</a:t>
            </a:r>
            <a:r>
              <a:rPr lang="en-GB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25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你们听着，我事先警告你们了。</a:t>
            </a:r>
            <a:r>
              <a:rPr lang="en-US" sz="2200" baseline="30000">
                <a:effectLst/>
                <a:latin typeface="SimSun" panose="02010600030101010101" pitchFamily="2" charset="-122"/>
                <a:cs typeface="Arial" panose="020B0604020202020204" pitchFamily="34" charset="0"/>
              </a:rPr>
              <a:t>26</a:t>
            </a:r>
            <a:r>
              <a:rPr lang="en-GB" sz="2200" baseline="3000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sz="220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同样，若有人告诉你们</a:t>
            </a:r>
            <a:r>
              <a:rPr lang="zh-CN" altLang="en-US" sz="220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“</a:t>
            </a:r>
            <a:r>
              <a:rPr lang="zh-CN" sz="220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看，他在荒野里！</a:t>
            </a:r>
            <a:r>
              <a:rPr lang="zh-CN" altLang="en-US" sz="220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”</a:t>
            </a:r>
            <a:r>
              <a:rPr lang="zh-CN" sz="220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千万别出去。或者</a:t>
            </a:r>
            <a:r>
              <a:rPr lang="zh-CN" altLang="en-US" sz="220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“</a:t>
            </a:r>
            <a:r>
              <a:rPr lang="zh-CN" sz="220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看，他在房间里！</a:t>
            </a:r>
            <a:r>
              <a:rPr lang="zh-CN" altLang="en-US" sz="220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”</a:t>
            </a:r>
            <a:r>
              <a:rPr lang="zh-CN" sz="220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也不要信他。</a:t>
            </a:r>
            <a:r>
              <a:rPr lang="en-US" sz="2200" baseline="30000">
                <a:effectLst/>
                <a:latin typeface="SimSun" panose="02010600030101010101" pitchFamily="2" charset="-122"/>
                <a:cs typeface="Arial" panose="020B0604020202020204" pitchFamily="34" charset="0"/>
              </a:rPr>
              <a:t>27 </a:t>
            </a:r>
            <a:r>
              <a:rPr lang="zh-CN" sz="220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因为，就像闪电怎样自东方打下，直亮透西方，人子的到来也是怎样。</a:t>
            </a:r>
            <a:r>
              <a:rPr lang="en-US" sz="2200" baseline="30000">
                <a:effectLst/>
                <a:latin typeface="SimSun" panose="02010600030101010101" pitchFamily="2" charset="-122"/>
                <a:cs typeface="Arial" panose="020B0604020202020204" pitchFamily="34" charset="0"/>
              </a:rPr>
              <a:t>28 </a:t>
            </a:r>
            <a:r>
              <a:rPr lang="zh-CN" sz="2200">
                <a:effectLst/>
                <a:ea typeface="SimSun" panose="02010600030101010101" pitchFamily="2" charset="-122"/>
                <a:cs typeface="Arial" panose="020B0604020202020204" pitchFamily="34" charset="0"/>
              </a:rPr>
              <a:t>死尸在哪里，哪里秃鹰聚集。</a:t>
            </a:r>
            <a:endParaRPr lang="en-GB" sz="220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755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0E3D-8FEB-4378-8472-EE741A69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27"/>
            <a:ext cx="10515600" cy="597401"/>
          </a:xfrm>
        </p:spPr>
        <p:txBody>
          <a:bodyPr>
            <a:normAutofit/>
          </a:bodyPr>
          <a:lstStyle/>
          <a:p>
            <a:pPr algn="ctr"/>
            <a:r>
              <a:rPr lang="zh-CN" altLang="en-US" sz="2000" kern="1400" spc="-50" dirty="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马太福</a:t>
            </a:r>
            <a:r>
              <a:rPr lang="zh-CN" altLang="en-US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音</a:t>
            </a:r>
            <a:r>
              <a:rPr lang="en-US" altLang="zh-CN" sz="20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24</a:t>
            </a:r>
            <a:r>
              <a:rPr lang="en-US" altLang="zh-CN" sz="20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:29-41  </a:t>
            </a:r>
            <a:r>
              <a:rPr lang="en-GB" altLang="zh-CN" sz="2000" kern="1400" spc="-50" dirty="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Matt</a:t>
            </a:r>
            <a:r>
              <a:rPr lang="en-GB" altLang="zh-CN" sz="2000" kern="1400" spc="-50" dirty="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hew</a:t>
            </a:r>
            <a:r>
              <a:rPr lang="en-GB" altLang="zh-CN" sz="2000" kern="1400" spc="-50" dirty="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GB" altLang="zh-CN" sz="2000" kern="1400" spc="-50" dirty="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24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29</a:t>
            </a:r>
            <a:r>
              <a:rPr lang="en-US" altLang="zh-CN" sz="2000" kern="1400" spc="-50">
                <a:ea typeface="SimSun" panose="02010600030101010101" pitchFamily="2" charset="-122"/>
                <a:cs typeface="Times New Roman" panose="02020603050405020304" pitchFamily="18" charset="0"/>
              </a:rPr>
              <a:t>-41</a:t>
            </a:r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260E-2987-4F9D-9974-3148DDE5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44" y="725386"/>
            <a:ext cx="10951581" cy="5928059"/>
          </a:xfrm>
        </p:spPr>
        <p:txBody>
          <a:bodyPr>
            <a:normAutofit/>
          </a:bodyPr>
          <a:lstStyle/>
          <a:p>
            <a:pPr marL="0" indent="0">
              <a:lnSpc>
                <a:spcPts val="4000"/>
              </a:lnSpc>
              <a:spcAft>
                <a:spcPts val="800"/>
              </a:spcAft>
              <a:buNone/>
            </a:pP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   29</a:t>
            </a:r>
            <a:r>
              <a:rPr lang="en-GB" sz="2200" baseline="3000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紧</a:t>
            </a:r>
            <a:r>
              <a:rPr lang="zh-CN" sz="2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接着，那一段灾难的日子过后，太阳昏暗，月亮无光，星星从天空坠下，诸天万象震动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！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 30</a:t>
            </a:r>
            <a:r>
              <a:rPr lang="en-GB" sz="2200" baseline="3000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sz="2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然后，天空就会显现</a:t>
            </a:r>
            <a:r>
              <a:rPr lang="zh-C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人子</a:t>
            </a:r>
            <a:r>
              <a:rPr lang="zh-CN" sz="2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的征兆，那时，世上万族都要捶胸痛哭，要望见人子带着能力与大荣耀，</a:t>
            </a:r>
            <a:r>
              <a:rPr lang="zh-CN" sz="2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驾着云朵降临</a:t>
            </a:r>
            <a:r>
              <a:rPr lang="zh-CN" sz="2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。</a:t>
            </a:r>
            <a:r>
              <a:rPr lang="en-US" sz="2200" baseline="300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31 </a:t>
            </a:r>
            <a:r>
              <a:rPr lang="zh-CN" sz="22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他将派出天使，吹响嘹亮的号音，从四方的风，从天的一边到另一边，招聚他拣选的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人。</a:t>
            </a:r>
            <a:endParaRPr lang="en-GB" altLang="zh-CN" sz="220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ts val="4000"/>
              </a:lnSpc>
              <a:spcAft>
                <a:spcPts val="800"/>
              </a:spcAft>
              <a:buNone/>
            </a:pPr>
            <a:r>
              <a:rPr lang="en-GB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   36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至于那一天和时间，没有人知道，连天使也不知道，人子也不知道，唯独父知道。</a:t>
            </a:r>
            <a:endParaRPr lang="en-GB" sz="220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ts val="4000"/>
              </a:lnSpc>
              <a:spcAft>
                <a:spcPts val="800"/>
              </a:spcAft>
              <a:buNone/>
            </a:pP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   37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诺亚当年怎样，人子的到来 </a:t>
            </a:r>
            <a:r>
              <a:rPr lang="zh-CN" sz="14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即降临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也是怎样。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38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大洪水之前的那一段日子，人们照旧吃喝嫁娶，直至诺亚进方舟那天，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39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仍然毫无警觉，终于洪水冲来，把他们捲走。人子到来时，也会这样。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40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那时，两个农夫一同种田，会一个接走，一个遗弃，</a:t>
            </a: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41 </a:t>
            </a:r>
            <a:r>
              <a:rPr lang="zh-CN" sz="22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两个女人一起推磨，会一个带走，一个抛弃。</a:t>
            </a:r>
            <a:endParaRPr lang="en-GB" sz="220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ts val="4000"/>
              </a:lnSpc>
              <a:spcAft>
                <a:spcPts val="800"/>
              </a:spcAft>
              <a:buNone/>
            </a:pPr>
            <a:endParaRPr lang="en-GB" sz="22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577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AC72-5E77-4B1D-A729-EE332CCAD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0605" y="1064030"/>
            <a:ext cx="10494335" cy="4260445"/>
          </a:xfrm>
        </p:spPr>
        <p:txBody>
          <a:bodyPr>
            <a:normAutofit/>
          </a:bodyPr>
          <a:lstStyle/>
          <a:p>
            <a:pPr>
              <a:lnSpc>
                <a:spcPts val="4500"/>
              </a:lnSpc>
            </a:pPr>
            <a:r>
              <a:rPr lang="zh-CN" altLang="en-US" sz="2000" kern="1400" spc="-50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启示录纵</a:t>
            </a:r>
            <a:r>
              <a:rPr lang="zh-CN" altLang="en-US" sz="20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览（</a:t>
            </a:r>
            <a:r>
              <a:rPr lang="en-GB" altLang="zh-CN" sz="20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lang="zh-CN" altLang="en-US" sz="20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 启 </a:t>
            </a:r>
            <a:r>
              <a:rPr lang="en-GB" altLang="zh-CN" sz="20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11-13</a:t>
            </a:r>
            <a:r>
              <a:rPr lang="zh-CN" altLang="en-US" sz="20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章</a:t>
            </a:r>
            <a:br>
              <a:rPr lang="en-GB" altLang="zh-CN" sz="20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</a:br>
            <a:br>
              <a:rPr lang="en-GB" altLang="zh-CN" sz="20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sz="3200" kern="1400" spc="-5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女人和她的后裔、龙、二兽</a:t>
            </a:r>
            <a:br>
              <a:rPr lang="en-GB" altLang="zh-CN" sz="28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br>
              <a:rPr lang="en-GB" altLang="zh-CN" sz="28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GB" altLang="zh-CN" sz="3200">
                <a:ea typeface="SimSun" panose="02010600030101010101" pitchFamily="2" charset="-122"/>
              </a:rPr>
              <a:t>The Woman &amp; her Offspring, the Dragon, the Beasts.</a:t>
            </a:r>
            <a:r>
              <a:rPr lang="en-US" altLang="zh-CN" sz="3200">
                <a:ea typeface="SimSun" panose="02010600030101010101" pitchFamily="2" charset="-122"/>
              </a:rPr>
              <a:t> </a:t>
            </a:r>
            <a:br>
              <a:rPr lang="en-US" altLang="zh-CN" sz="3100">
                <a:ea typeface="SimSun" panose="02010600030101010101" pitchFamily="2" charset="-122"/>
              </a:rPr>
            </a:br>
            <a:r>
              <a:rPr lang="en-GB" altLang="zh-CN" sz="3100">
                <a:ea typeface="SimSun" panose="02010600030101010101" pitchFamily="2" charset="-122"/>
              </a:rPr>
              <a:t> </a:t>
            </a:r>
            <a:r>
              <a:rPr lang="en-GB" altLang="zh-CN" sz="3600">
                <a:ea typeface="SimSun" panose="02010600030101010101" pitchFamily="2" charset="-122"/>
              </a:rPr>
              <a:t> </a:t>
            </a:r>
            <a:r>
              <a:rPr lang="en-GB" altLang="zh-CN" sz="22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Revelation </a:t>
            </a:r>
            <a:r>
              <a:rPr lang="en-GB" altLang="zh-CN" sz="2200" kern="1400" spc="-50" dirty="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book </a:t>
            </a:r>
            <a:r>
              <a:rPr lang="en-GB" altLang="zh-CN" sz="22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survey (</a:t>
            </a:r>
            <a:r>
              <a:rPr lang="en-US" altLang="zh-CN" sz="22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lang="en-GB" altLang="zh-CN" sz="22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     chapters </a:t>
            </a:r>
            <a:r>
              <a:rPr lang="en-US" altLang="zh-CN" sz="22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lang="en-GB" altLang="zh-CN" sz="22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-1</a:t>
            </a:r>
            <a:r>
              <a:rPr lang="en-US" altLang="zh-CN" sz="22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br>
              <a:rPr lang="en-GB" altLang="zh-CN" sz="3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endParaRPr lang="en-GB" sz="32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56727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AC72-5E77-4B1D-A729-EE332CCAD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5401"/>
            <a:ext cx="9144000" cy="3640584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zh-CN" altLang="en-US" sz="2800">
                <a:latin typeface="SimSun" panose="02010600030101010101" pitchFamily="2" charset="-122"/>
                <a:ea typeface="SimSun" panose="02010600030101010101" pitchFamily="2" charset="-122"/>
              </a:rPr>
              <a:t>“把末后的事情提前说”的内容</a:t>
            </a:r>
            <a:br>
              <a:rPr lang="en-GB" altLang="zh-CN" sz="2800">
                <a:latin typeface="SimSun" panose="02010600030101010101" pitchFamily="2" charset="-122"/>
                <a:ea typeface="SimSun" panose="02010600030101010101" pitchFamily="2" charset="-122"/>
              </a:rPr>
            </a:br>
            <a:br>
              <a:rPr lang="en-GB" altLang="zh-CN" sz="32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2400">
                <a:latin typeface="SimSun" panose="02010600030101010101" pitchFamily="2" charset="-122"/>
                <a:ea typeface="SimSun" panose="02010600030101010101" pitchFamily="2" charset="-122"/>
              </a:rPr>
              <a:t>把</a:t>
            </a:r>
            <a:r>
              <a:rPr lang="zh-CN" altLang="en-US" sz="24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耶稣将近降临才发生的事提前述说，</a:t>
            </a:r>
            <a:br>
              <a:rPr lang="en-GB" altLang="zh-CN" sz="24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sz="24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在启示录中，通常在</a:t>
            </a:r>
            <a:r>
              <a:rPr lang="zh-CN" altLang="en-US" sz="2400" kern="1400" spc="30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第</a:t>
            </a:r>
            <a:r>
              <a:rPr lang="en-US" altLang="zh-CN" sz="2400" kern="1400" spc="30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sz="2400" kern="1400" spc="30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或第</a:t>
            </a:r>
            <a:r>
              <a:rPr lang="en-US" altLang="zh-CN" sz="2400" kern="1400" spc="30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en-US" sz="2400" kern="1400" spc="30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位</a:t>
            </a:r>
            <a:r>
              <a:rPr lang="zh-CN" altLang="en-US" sz="24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置出现。</a:t>
            </a:r>
            <a:br>
              <a:rPr lang="en-GB" altLang="zh-CN" sz="2800" dirty="0">
                <a:latin typeface="SimSun" panose="02010600030101010101" pitchFamily="2" charset="-122"/>
                <a:ea typeface="SimSun" panose="02010600030101010101" pitchFamily="2" charset="-122"/>
              </a:rPr>
            </a:br>
            <a:br>
              <a:rPr lang="en-GB" altLang="zh-CN" sz="32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US" altLang="zh-CN" sz="3200">
                <a:ea typeface="SimSun" panose="02010600030101010101" pitchFamily="2" charset="-122"/>
              </a:rPr>
              <a:t>proleptic content</a:t>
            </a:r>
            <a:endParaRPr lang="en-GB" sz="32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20033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AC72-5E77-4B1D-A729-EE332CCAD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7109"/>
            <a:ext cx="9144000" cy="4452359"/>
          </a:xfrm>
        </p:spPr>
        <p:txBody>
          <a:bodyPr>
            <a:normAutofit fontScale="90000"/>
          </a:bodyPr>
          <a:lstStyle/>
          <a:p>
            <a:pPr algn="l">
              <a:lnSpc>
                <a:spcPts val="5000"/>
              </a:lnSpc>
            </a:pPr>
            <a:r>
              <a:rPr lang="zh-CN" altLang="en-US" sz="3100" b="1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把</a:t>
            </a:r>
            <a:r>
              <a:rPr lang="zh-CN" sz="3100" b="1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末后的事情提前讲的用意何在？</a:t>
            </a:r>
            <a:br>
              <a:rPr lang="en-GB" sz="1800" b="1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</a:br>
            <a:br>
              <a:rPr lang="en-US" altLang="zh-CN" sz="28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27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6.12-17  	</a:t>
            </a:r>
            <a:r>
              <a:rPr lang="zh-CN" altLang="en-US" sz="2700">
                <a:latin typeface="SimSun" panose="02010600030101010101" pitchFamily="2" charset="-122"/>
                <a:ea typeface="SimSun" panose="02010600030101010101" pitchFamily="2" charset="-122"/>
              </a:rPr>
              <a:t>审判的日子必定到来</a:t>
            </a:r>
            <a:r>
              <a:rPr lang="en-US" altLang="zh-CN" sz="2700">
                <a:latin typeface="SimSun" panose="02010600030101010101" pitchFamily="2" charset="-122"/>
                <a:ea typeface="SimSun" panose="02010600030101010101" pitchFamily="2" charset="-122"/>
              </a:rPr>
              <a:t>——</a:t>
            </a:r>
            <a:r>
              <a:rPr lang="zh-CN" altLang="en-US" sz="2700">
                <a:latin typeface="SimSun" panose="02010600030101010101" pitchFamily="2" charset="-122"/>
                <a:ea typeface="SimSun" panose="02010600030101010101" pitchFamily="2" charset="-122"/>
              </a:rPr>
              <a:t>鼓励坚忍</a:t>
            </a:r>
            <a:br>
              <a:rPr lang="en-GB" altLang="zh-CN" sz="27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US" altLang="zh-CN" sz="2700">
                <a:latin typeface="SimSun" panose="02010600030101010101" pitchFamily="2" charset="-122"/>
                <a:ea typeface="SimSun" panose="02010600030101010101" pitchFamily="2" charset="-122"/>
              </a:rPr>
              <a:t>7.9-17	</a:t>
            </a:r>
            <a:r>
              <a:rPr lang="zh-CN" altLang="en-US" sz="2700">
                <a:latin typeface="SimSun" panose="02010600030101010101" pitchFamily="2" charset="-122"/>
                <a:ea typeface="SimSun" panose="02010600030101010101" pitchFamily="2" charset="-122"/>
              </a:rPr>
              <a:t>圣徒的眼泪由天父来搽干</a:t>
            </a:r>
            <a:r>
              <a:rPr lang="en-US" altLang="zh-CN" sz="2700">
                <a:latin typeface="SimSun" panose="02010600030101010101" pitchFamily="2" charset="-122"/>
                <a:ea typeface="SimSun" panose="02010600030101010101" pitchFamily="2" charset="-122"/>
              </a:rPr>
              <a:t>——</a:t>
            </a:r>
            <a:r>
              <a:rPr lang="zh-CN" altLang="en-US" sz="2700">
                <a:latin typeface="SimSun" panose="02010600030101010101" pitchFamily="2" charset="-122"/>
                <a:ea typeface="SimSun" panose="02010600030101010101" pitchFamily="2" charset="-122"/>
              </a:rPr>
              <a:t>安慰在磨难中的人</a:t>
            </a:r>
            <a:br>
              <a:rPr lang="en-GB" altLang="zh-CN" sz="27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US" altLang="zh-CN" sz="2700">
                <a:latin typeface="SimSun" panose="02010600030101010101" pitchFamily="2" charset="-122"/>
                <a:ea typeface="SimSun" panose="02010600030101010101" pitchFamily="2" charset="-122"/>
              </a:rPr>
              <a:t>11.1-14	</a:t>
            </a:r>
            <a:r>
              <a:rPr lang="zh-CN" altLang="en-US" sz="2700">
                <a:latin typeface="SimSun" panose="02010600030101010101" pitchFamily="2" charset="-122"/>
                <a:ea typeface="SimSun" panose="02010600030101010101" pitchFamily="2" charset="-122"/>
              </a:rPr>
              <a:t>测量圣所，二位见证人的结局</a:t>
            </a:r>
            <a:r>
              <a:rPr lang="en-US" altLang="zh-CN" sz="2700">
                <a:latin typeface="SimSun" panose="02010600030101010101" pitchFamily="2" charset="-122"/>
                <a:ea typeface="SimSun" panose="02010600030101010101" pitchFamily="2" charset="-122"/>
              </a:rPr>
              <a:t>——</a:t>
            </a:r>
            <a:r>
              <a:rPr lang="zh-CN" altLang="en-US" sz="2700">
                <a:latin typeface="SimSun" panose="02010600030101010101" pitchFamily="2" charset="-122"/>
                <a:ea typeface="SimSun" panose="02010600030101010101" pitchFamily="2" charset="-122"/>
              </a:rPr>
              <a:t>鼓励忠心</a:t>
            </a:r>
            <a:br>
              <a:rPr lang="en-GB" altLang="zh-CN" sz="27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US" altLang="zh-CN" sz="270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11.15-18	</a:t>
            </a:r>
            <a:r>
              <a:rPr lang="zh-CN" altLang="en-US" sz="270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天国降临，神赏赐圣徒</a:t>
            </a:r>
            <a:r>
              <a:rPr lang="en-US" altLang="zh-CN" sz="270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——</a:t>
            </a:r>
            <a:r>
              <a:rPr lang="zh-CN" altLang="en-US" sz="270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鼓励忠心</a:t>
            </a:r>
            <a:br>
              <a:rPr lang="en-GB" altLang="zh-CN" sz="27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US" altLang="zh-CN" sz="2700">
                <a:latin typeface="SimSun" panose="02010600030101010101" pitchFamily="2" charset="-122"/>
                <a:ea typeface="SimSun" panose="02010600030101010101" pitchFamily="2" charset="-122"/>
              </a:rPr>
              <a:t>14.17-20	</a:t>
            </a:r>
            <a:r>
              <a:rPr lang="zh-CN" altLang="en-US" sz="2700">
                <a:latin typeface="SimSun" panose="02010600030101010101" pitchFamily="2" charset="-122"/>
                <a:ea typeface="SimSun" panose="02010600030101010101" pitchFamily="2" charset="-122"/>
              </a:rPr>
              <a:t>执行审判了</a:t>
            </a:r>
            <a:r>
              <a:rPr lang="en-US" altLang="zh-CN" sz="2700">
                <a:latin typeface="SimSun" panose="02010600030101010101" pitchFamily="2" charset="-122"/>
                <a:ea typeface="SimSun" panose="02010600030101010101" pitchFamily="2" charset="-122"/>
              </a:rPr>
              <a:t>——</a:t>
            </a:r>
            <a:endParaRPr lang="en-GB" sz="28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35973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AC72-5E77-4B1D-A729-EE332CCAD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5401"/>
            <a:ext cx="9144000" cy="3211944"/>
          </a:xfrm>
        </p:spPr>
        <p:txBody>
          <a:bodyPr>
            <a:normAutofit fontScale="90000"/>
          </a:bodyPr>
          <a:lstStyle/>
          <a:p>
            <a:pPr>
              <a:lnSpc>
                <a:spcPts val="4500"/>
              </a:lnSpc>
            </a:pPr>
            <a:r>
              <a:rPr lang="zh-CN" altLang="en-US" sz="3600">
                <a:latin typeface="SimSun" panose="02010600030101010101" pitchFamily="2" charset="-122"/>
                <a:ea typeface="SimSun" panose="02010600030101010101" pitchFamily="2" charset="-122"/>
              </a:rPr>
              <a:t>叙述文    天启文体</a:t>
            </a:r>
            <a:br>
              <a:rPr lang="en-GB" altLang="zh-CN" sz="3200">
                <a:latin typeface="SimSun" panose="02010600030101010101" pitchFamily="2" charset="-122"/>
                <a:ea typeface="SimSun" panose="02010600030101010101" pitchFamily="2" charset="-122"/>
              </a:rPr>
            </a:br>
            <a:br>
              <a:rPr lang="en-GB" altLang="zh-CN" sz="32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2700">
                <a:latin typeface="SimSun" panose="02010600030101010101" pitchFamily="2" charset="-122"/>
                <a:ea typeface="SimSun" panose="02010600030101010101" pitchFamily="2" charset="-122"/>
              </a:rPr>
              <a:t>叙述文叙事直接了当。耶稣末世预言（太 </a:t>
            </a:r>
            <a:r>
              <a:rPr lang="en-US" altLang="zh-CN" sz="2700">
                <a:latin typeface="SimSun" panose="02010600030101010101" pitchFamily="2" charset="-122"/>
                <a:ea typeface="SimSun" panose="02010600030101010101" pitchFamily="2" charset="-122"/>
              </a:rPr>
              <a:t>24</a:t>
            </a:r>
            <a:r>
              <a:rPr lang="zh-CN" altLang="en-US" sz="2700">
                <a:latin typeface="SimSun" panose="02010600030101010101" pitchFamily="2" charset="-122"/>
                <a:ea typeface="SimSun" panose="02010600030101010101" pitchFamily="2" charset="-122"/>
              </a:rPr>
              <a:t>）属叙述文。</a:t>
            </a:r>
            <a:br>
              <a:rPr lang="en-GB" altLang="zh-CN" sz="2700">
                <a:latin typeface="SimSun" panose="02010600030101010101" pitchFamily="2" charset="-122"/>
                <a:ea typeface="SimSun" panose="02010600030101010101" pitchFamily="2" charset="-122"/>
              </a:rPr>
            </a:br>
            <a:br>
              <a:rPr lang="en-GB" altLang="zh-CN" sz="27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2700">
                <a:latin typeface="SimSun" panose="02010600030101010101" pitchFamily="2" charset="-122"/>
                <a:ea typeface="SimSun" panose="02010600030101010101" pitchFamily="2" charset="-122"/>
              </a:rPr>
              <a:t>启示录属天启文体，天启文体描述事情经常采用古怪复杂象征符号。象征性言语不得按字面义理解。</a:t>
            </a:r>
            <a:endParaRPr lang="en-GB" sz="32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06966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AC72-5E77-4B1D-A729-EE332CCAD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1749"/>
            <a:ext cx="9144000" cy="3280789"/>
          </a:xfrm>
        </p:spPr>
        <p:txBody>
          <a:bodyPr>
            <a:normAutofit fontScale="90000"/>
          </a:bodyPr>
          <a:lstStyle/>
          <a:p>
            <a:pPr algn="l">
              <a:lnSpc>
                <a:spcPts val="5000"/>
              </a:lnSpc>
            </a:pPr>
            <a:r>
              <a:rPr lang="zh-CN" altLang="en-US" sz="3600" b="1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遇看不明白的经文，应依循什么步骤解密</a:t>
            </a:r>
            <a:r>
              <a:rPr lang="zh-CN" sz="3600" b="1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？</a:t>
            </a:r>
            <a:br>
              <a:rPr lang="en-GB" altLang="zh-CN" sz="3100" b="1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</a:br>
            <a:br>
              <a:rPr lang="en-GB" sz="1800" b="1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31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en-US" sz="31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先从上下文找线索</a:t>
            </a:r>
            <a:br>
              <a:rPr lang="en-GB" altLang="zh-CN" sz="31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US" altLang="zh-CN" sz="3100">
                <a:latin typeface="SimSun" panose="02010600030101010101" pitchFamily="2" charset="-122"/>
                <a:ea typeface="SimSun" panose="02010600030101010101" pitchFamily="2" charset="-122"/>
              </a:rPr>
              <a:t>2. </a:t>
            </a:r>
            <a:r>
              <a:rPr lang="zh-CN" altLang="en-US" sz="3100">
                <a:latin typeface="SimSun" panose="02010600030101010101" pitchFamily="2" charset="-122"/>
                <a:ea typeface="SimSun" panose="02010600030101010101" pitchFamily="2" charset="-122"/>
              </a:rPr>
              <a:t>用圣经“串珠” ，追查有没有旧约典故</a:t>
            </a:r>
            <a:br>
              <a:rPr lang="en-GB" altLang="zh-CN" sz="31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US" altLang="zh-CN" sz="3100">
                <a:latin typeface="SimSun" panose="02010600030101010101" pitchFamily="2" charset="-122"/>
                <a:ea typeface="SimSun" panose="02010600030101010101" pitchFamily="2" charset="-122"/>
              </a:rPr>
              <a:t>3. </a:t>
            </a:r>
            <a:r>
              <a:rPr lang="zh-CN" altLang="en-US" sz="3100">
                <a:latin typeface="SimSun" panose="02010600030101010101" pitchFamily="2" charset="-122"/>
                <a:ea typeface="SimSun" panose="02010600030101010101" pitchFamily="2" charset="-122"/>
              </a:rPr>
              <a:t>细看典故的什么意思，领悟了，再套入经文进行解密</a:t>
            </a:r>
            <a:endParaRPr lang="en-GB" sz="28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5366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0E3D-8FEB-4378-8472-EE741A69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27"/>
            <a:ext cx="10515600" cy="597401"/>
          </a:xfrm>
        </p:spPr>
        <p:txBody>
          <a:bodyPr>
            <a:normAutofit/>
          </a:bodyPr>
          <a:lstStyle/>
          <a:p>
            <a:pPr algn="ctr"/>
            <a:r>
              <a:rPr lang="zh-CN" altLang="en-US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以赛亚先知书</a:t>
            </a:r>
            <a:r>
              <a:rPr lang="en-US" altLang="zh-CN" sz="20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66</a:t>
            </a:r>
            <a:r>
              <a:rPr lang="en-US" altLang="zh-CN" sz="20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:6-14  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Isaiah</a:t>
            </a:r>
            <a:r>
              <a:rPr lang="en-GB" altLang="zh-CN" sz="20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66: </a:t>
            </a:r>
            <a:r>
              <a:rPr lang="en-US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6-14</a:t>
            </a:r>
            <a:endParaRPr lang="en-GB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260E-2987-4F9D-9974-3148DDE5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44" y="506311"/>
            <a:ext cx="10951581" cy="5928059"/>
          </a:xfrm>
        </p:spPr>
        <p:txBody>
          <a:bodyPr>
            <a:noAutofit/>
          </a:bodyPr>
          <a:lstStyle/>
          <a:p>
            <a:pPr marL="0" indent="0">
              <a:lnSpc>
                <a:spcPts val="4000"/>
              </a:lnSpc>
              <a:spcAft>
                <a:spcPts val="800"/>
              </a:spcAft>
              <a:buNone/>
            </a:pP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6</a:t>
            </a:r>
            <a:r>
              <a:rPr lang="en-US" sz="22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听啊！有喧嚷的声音出自城中；有声音出于殿里。这是</a:t>
            </a:r>
            <a:r>
              <a:rPr lang="zh-CN" altLang="en-US" sz="2200">
                <a:latin typeface="SimSun" panose="02010600030101010101" pitchFamily="2" charset="-122"/>
                <a:ea typeface="SimSun" panose="02010600030101010101" pitchFamily="2" charset="-122"/>
              </a:rPr>
              <a:t>雅伟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向他的仇敌施行报应的声音！</a:t>
            </a:r>
            <a:r>
              <a:rPr lang="en-US" altLang="zh-CN" sz="22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7</a:t>
            </a:r>
            <a:r>
              <a:rPr lang="en-US" altLang="zh-CN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2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锡安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没有绞痛就生产；疼痛没有临到她身上，就</a:t>
            </a:r>
            <a:r>
              <a:rPr lang="zh-CN" altLang="en-US" sz="22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生了一个男孩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en-US" altLang="zh-CN" sz="22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8</a:t>
            </a:r>
            <a:r>
              <a:rPr lang="en-US" altLang="zh-CN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像以下这样的事，谁曾听过呢？像下面这些事，谁曾见过呢？一地之民能在一天之内就产生吗？一国的人能在一时之间就生下来吗？但</a:t>
            </a:r>
            <a:r>
              <a:rPr lang="zh-CN" altLang="en-US" sz="22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锡安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一绞痛，就生下了儿女。</a:t>
            </a:r>
            <a:r>
              <a:rPr lang="en-US" altLang="zh-CN" sz="22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9 </a:t>
            </a:r>
            <a:r>
              <a:rPr lang="zh-CN" altLang="en-US" sz="2200">
                <a:latin typeface="SimSun" panose="02010600030101010101" pitchFamily="2" charset="-122"/>
                <a:ea typeface="SimSun" panose="02010600030101010101" pitchFamily="2" charset="-122"/>
              </a:rPr>
              <a:t>雅伟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说：我既然使她临盆，又怎能不使她生产呢？</a:t>
            </a:r>
            <a:r>
              <a:rPr lang="en-US" altLang="zh-CN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'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你的神说：我既然使她生产，又怎能使她闭胎不生呢？</a:t>
            </a:r>
            <a:r>
              <a:rPr lang="en-US" altLang="zh-CN" sz="22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10</a:t>
            </a:r>
            <a:r>
              <a:rPr lang="en-US" altLang="zh-CN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所有爱慕</a:t>
            </a:r>
            <a:r>
              <a:rPr lang="zh-CN" altLang="en-US" sz="22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耶路撒冷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的人哪！你们都要与她一同欢喜，都要因她快乐；所有为耶路撒冷哀悼的人哪！你们都要与她一同尽情欢乐。</a:t>
            </a:r>
            <a:r>
              <a:rPr lang="en-US" altLang="zh-CN" sz="22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11</a:t>
            </a:r>
            <a:r>
              <a:rPr lang="en-US" altLang="zh-CN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好使你们能在她那安慰人的怀里吃奶得饱；使你们能从她丰盛的荣耀里挤奶而吃，满心喜乐。</a:t>
            </a:r>
            <a:r>
              <a:rPr lang="en-US" altLang="zh-CN" sz="22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12</a:t>
            </a:r>
            <a:r>
              <a:rPr lang="en-US" altLang="zh-CN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因为</a:t>
            </a:r>
            <a:r>
              <a:rPr lang="zh-CN" altLang="en-US" sz="2200">
                <a:latin typeface="SimSun" panose="02010600030101010101" pitchFamily="2" charset="-122"/>
                <a:ea typeface="SimSun" panose="02010600030101010101" pitchFamily="2" charset="-122"/>
              </a:rPr>
              <a:t>雅伟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这样说：看哪！我必使平安达到她那里，好像江河一样，使列国的财宝达到她那里，如同涨溢的河流一般；你们要吮奶，你们必被抱在怀中，抚弄在膝上。</a:t>
            </a:r>
            <a:r>
              <a:rPr lang="en-US" altLang="zh-CN" sz="22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13</a:t>
            </a:r>
            <a:r>
              <a:rPr lang="en-US" altLang="zh-CN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人怎样受他</a:t>
            </a:r>
            <a:r>
              <a:rPr lang="zh-CN" altLang="en-US" sz="22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母亲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的安慰，我也怎样安慰你们；你们要在耶路撒冷得安慰。</a:t>
            </a:r>
            <a:r>
              <a:rPr lang="en-US" altLang="zh-CN" sz="22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14</a:t>
            </a:r>
            <a:r>
              <a:rPr lang="en-US" altLang="zh-CN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你们看见了，就心里快乐，你们的骨头必像嫩草一样长起来，</a:t>
            </a:r>
            <a:r>
              <a:rPr lang="zh-CN" altLang="en-US" sz="2200">
                <a:latin typeface="SimSun" panose="02010600030101010101" pitchFamily="2" charset="-122"/>
                <a:ea typeface="SimSun" panose="02010600030101010101" pitchFamily="2" charset="-122"/>
              </a:rPr>
              <a:t>雅伟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的手必向他的仆人显现，他必向他的仇敌发怒。</a:t>
            </a:r>
            <a:endParaRPr lang="en-GB" sz="220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835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0E3D-8FEB-4378-8472-EE741A69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27"/>
            <a:ext cx="10515600" cy="597401"/>
          </a:xfrm>
        </p:spPr>
        <p:txBody>
          <a:bodyPr>
            <a:normAutofit/>
          </a:bodyPr>
          <a:lstStyle/>
          <a:p>
            <a:pPr algn="ctr"/>
            <a:r>
              <a:rPr lang="zh-CN" altLang="en-US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以赛亚先知书</a:t>
            </a:r>
            <a:r>
              <a:rPr lang="en-US" altLang="zh-CN" sz="20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66</a:t>
            </a:r>
            <a:r>
              <a:rPr lang="en-US" altLang="zh-CN" sz="20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:6-14  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Isaiah</a:t>
            </a:r>
            <a:r>
              <a:rPr lang="en-GB" altLang="zh-CN" sz="20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66: </a:t>
            </a:r>
            <a:r>
              <a:rPr lang="en-US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6-14</a:t>
            </a:r>
            <a:endParaRPr lang="en-GB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260E-2987-4F9D-9974-3148DDE5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44" y="506311"/>
            <a:ext cx="10951581" cy="5928059"/>
          </a:xfrm>
        </p:spPr>
        <p:txBody>
          <a:bodyPr>
            <a:noAutofit/>
          </a:bodyPr>
          <a:lstStyle/>
          <a:p>
            <a:pPr marL="0" indent="0">
              <a:lnSpc>
                <a:spcPts val="4000"/>
              </a:lnSpc>
              <a:spcAft>
                <a:spcPts val="800"/>
              </a:spcAft>
              <a:buNone/>
            </a:pP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6</a:t>
            </a:r>
            <a:r>
              <a:rPr lang="en-US" sz="22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听啊！有喧嚷的声音出自城中；有声音出于殿里。这是</a:t>
            </a:r>
            <a:r>
              <a:rPr lang="zh-CN" altLang="en-US" sz="2200">
                <a:latin typeface="SimSun" panose="02010600030101010101" pitchFamily="2" charset="-122"/>
                <a:ea typeface="SimSun" panose="02010600030101010101" pitchFamily="2" charset="-122"/>
              </a:rPr>
              <a:t>雅伟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向他的仇敌施行报应的声音！</a:t>
            </a:r>
            <a:r>
              <a:rPr lang="en-US" altLang="zh-CN" sz="22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7</a:t>
            </a:r>
            <a:r>
              <a:rPr lang="en-US" altLang="zh-CN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锡安没有绞痛就生产；疼痛没有临到她身上，就生了一个男孩。</a:t>
            </a:r>
            <a:r>
              <a:rPr lang="en-US" altLang="zh-CN" sz="22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8</a:t>
            </a:r>
            <a:r>
              <a:rPr lang="en-US" altLang="zh-CN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像以下这样的事，谁曾听过呢？像下面这些事，谁曾见过呢？一地之民能在一天之内就产生吗？一国的人能在一时之间就生下来吗？但锡安一绞痛，就生下了儿女。</a:t>
            </a:r>
            <a:r>
              <a:rPr lang="en-US" altLang="zh-CN" sz="22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9 </a:t>
            </a:r>
            <a:r>
              <a:rPr lang="zh-CN" altLang="en-US" sz="2200">
                <a:latin typeface="SimSun" panose="02010600030101010101" pitchFamily="2" charset="-122"/>
                <a:ea typeface="SimSun" panose="02010600030101010101" pitchFamily="2" charset="-122"/>
              </a:rPr>
              <a:t>雅伟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说：我既然使她临盆，又怎能不使她生产呢？</a:t>
            </a:r>
            <a:r>
              <a:rPr lang="en-US" altLang="zh-CN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'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你的神说：我既然使她生产，又怎能使她闭胎不生呢？</a:t>
            </a:r>
            <a:r>
              <a:rPr lang="en-US" altLang="zh-CN" sz="22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10</a:t>
            </a:r>
            <a:r>
              <a:rPr lang="en-US" altLang="zh-CN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2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所有爱慕耶路撒冷的人哪！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你们都要与她一同欢喜，都要因她快乐；</a:t>
            </a:r>
            <a:r>
              <a:rPr lang="zh-CN" altLang="en-US" sz="22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所有为耶路撒冷哀悼的人哪！你们都要与她一同尽情欢乐。</a:t>
            </a:r>
            <a:r>
              <a:rPr lang="en-US" altLang="zh-CN" sz="22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11</a:t>
            </a:r>
            <a:r>
              <a:rPr lang="en-US" altLang="zh-CN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好使你们能在她那安慰人的怀里吃奶得饱；使你们能从她丰盛的荣耀里挤奶而吃，满心喜乐。</a:t>
            </a:r>
            <a:r>
              <a:rPr lang="en-US" altLang="zh-CN" sz="22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12</a:t>
            </a:r>
            <a:r>
              <a:rPr lang="en-US" altLang="zh-CN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因为</a:t>
            </a:r>
            <a:r>
              <a:rPr lang="zh-CN" altLang="en-US" sz="2200">
                <a:latin typeface="SimSun" panose="02010600030101010101" pitchFamily="2" charset="-122"/>
                <a:ea typeface="SimSun" panose="02010600030101010101" pitchFamily="2" charset="-122"/>
              </a:rPr>
              <a:t>雅伟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这样说：看哪！我必使平安达到她那里，好像江河一样，使列国的财宝达到她那里，如同涨溢的河流一般；你们要吮奶，你们必被抱在怀中，抚弄在膝上。</a:t>
            </a:r>
            <a:r>
              <a:rPr lang="en-US" altLang="zh-CN" sz="22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13</a:t>
            </a:r>
            <a:r>
              <a:rPr lang="en-US" altLang="zh-CN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2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人怎样受他母亲的安慰，我也怎样安慰你们；你们要在耶路撒冷得安慰。</a:t>
            </a:r>
            <a:r>
              <a:rPr lang="en-US" altLang="zh-CN" sz="22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14</a:t>
            </a:r>
            <a:r>
              <a:rPr lang="en-US" altLang="zh-CN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你们看见了，就心里快乐，你们的骨头必像嫩草一样长起来，</a:t>
            </a:r>
            <a:r>
              <a:rPr lang="zh-CN" altLang="en-US" sz="2200">
                <a:latin typeface="SimSun" panose="02010600030101010101" pitchFamily="2" charset="-122"/>
                <a:ea typeface="SimSun" panose="02010600030101010101" pitchFamily="2" charset="-122"/>
              </a:rPr>
              <a:t>雅伟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的手必向他的仆人显现，他必向他的仇敌发怒。</a:t>
            </a:r>
            <a:endParaRPr lang="en-GB" sz="220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417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0E3D-8FEB-4378-8472-EE741A69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27"/>
            <a:ext cx="10515600" cy="597401"/>
          </a:xfrm>
        </p:spPr>
        <p:txBody>
          <a:bodyPr>
            <a:normAutofit/>
          </a:bodyPr>
          <a:lstStyle/>
          <a:p>
            <a:pPr algn="ctr"/>
            <a:r>
              <a:rPr lang="zh-CN" altLang="en-US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弥迦先知书</a:t>
            </a:r>
            <a:r>
              <a:rPr lang="en-US" altLang="zh-CN" sz="20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4</a:t>
            </a:r>
            <a:r>
              <a:rPr lang="en-US" altLang="zh-CN" sz="20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:8-13  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Micah</a:t>
            </a:r>
            <a:r>
              <a:rPr lang="en-GB" altLang="zh-CN" sz="20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4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8-13</a:t>
            </a:r>
            <a:endParaRPr lang="en-GB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260E-2987-4F9D-9974-3148DDE5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44" y="506311"/>
            <a:ext cx="10951581" cy="5928059"/>
          </a:xfrm>
        </p:spPr>
        <p:txBody>
          <a:bodyPr>
            <a:noAutofit/>
          </a:bodyPr>
          <a:lstStyle/>
          <a:p>
            <a:pPr marL="0" indent="0" algn="l" rtl="0">
              <a:lnSpc>
                <a:spcPts val="4500"/>
              </a:lnSpc>
              <a:buNone/>
            </a:pP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6 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你这羊群的守望楼啊！</a:t>
            </a:r>
            <a:r>
              <a:rPr lang="zh-CN" altLang="en-US" sz="22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锡安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女子的俄斐勒啊！从前的权柄，必归给你，就是耶路撒冷女子的国权，要归还给你。</a:t>
            </a:r>
            <a:r>
              <a:rPr lang="en-US" altLang="zh-CN" sz="22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9</a:t>
            </a:r>
            <a:r>
              <a:rPr lang="en-US" altLang="zh-CN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现在你为什么大声呼喊？难道你们中间没有君王吗？或是你的谋士灭亡了，以致疼痛抓紧你，</a:t>
            </a:r>
            <a:r>
              <a:rPr lang="zh-CN" altLang="en-US" sz="22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好像临产的妇人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呢？</a:t>
            </a:r>
            <a:r>
              <a:rPr lang="en-US" altLang="zh-CN" sz="22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10</a:t>
            </a:r>
            <a:r>
              <a:rPr lang="en-US" altLang="zh-CN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锡安的女子啊！你要疼痛劬劳，好像临产的妇人；因为现在你要从城里出来，住在田野，一定要到巴比伦去；在那里你要蒙拯救，在那里必救赎你，脱离仇敌的掌握。</a:t>
            </a:r>
            <a:r>
              <a:rPr lang="en-US" altLang="zh-CN" sz="22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11</a:t>
            </a:r>
            <a:r>
              <a:rPr lang="en-US" altLang="zh-CN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现在多国的民集合起来，攻击你，说：愿锡安被蹂躏，愿我们亲眼看见锡安遭报应。</a:t>
            </a:r>
            <a:r>
              <a:rPr lang="en-US" altLang="zh-CN" sz="22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12</a:t>
            </a:r>
            <a:r>
              <a:rPr lang="en-US" altLang="zh-CN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但是，他们却不知道</a:t>
            </a:r>
            <a:r>
              <a:rPr lang="zh-CN" altLang="en-US" sz="2200">
                <a:latin typeface="SimSun" panose="02010600030101010101" pitchFamily="2" charset="-122"/>
                <a:ea typeface="SimSun" panose="02010600030101010101" pitchFamily="2" charset="-122"/>
              </a:rPr>
              <a:t>雅伟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的意念，也不明白他的谋略；他收集他们，好像把禾捆收集到禾场一样。</a:t>
            </a:r>
            <a:r>
              <a:rPr lang="en-US" altLang="zh-CN" sz="22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13</a:t>
            </a:r>
            <a:r>
              <a:rPr lang="en-US" altLang="zh-CN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锡安的女子啊！起来踹谷吧！因为我必使你的角成为铁，使你的蹄成为铜；你必粉碎许多民族，把他们所得的，作为当灭之物献与</a:t>
            </a:r>
            <a:r>
              <a:rPr lang="zh-CN" altLang="en-US" sz="2200">
                <a:latin typeface="SimSun" panose="02010600030101010101" pitchFamily="2" charset="-122"/>
                <a:ea typeface="SimSun" panose="02010600030101010101" pitchFamily="2" charset="-122"/>
              </a:rPr>
              <a:t>雅伟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，把他们的财宝献给全地的主。</a:t>
            </a:r>
          </a:p>
        </p:txBody>
      </p:sp>
    </p:spTree>
    <p:extLst>
      <p:ext uri="{BB962C8B-B14F-4D97-AF65-F5344CB8AC3E}">
        <p14:creationId xmlns:p14="http://schemas.microsoft.com/office/powerpoint/2010/main" val="4564443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0E3D-8FEB-4378-8472-EE741A69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27"/>
            <a:ext cx="10515600" cy="597401"/>
          </a:xfrm>
        </p:spPr>
        <p:txBody>
          <a:bodyPr>
            <a:normAutofit/>
          </a:bodyPr>
          <a:lstStyle/>
          <a:p>
            <a:pPr algn="ctr"/>
            <a:r>
              <a:rPr lang="zh-CN" altLang="en-US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弥迦先知书</a:t>
            </a:r>
            <a:r>
              <a:rPr lang="en-US" altLang="zh-CN" sz="20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4</a:t>
            </a:r>
            <a:r>
              <a:rPr lang="en-US" altLang="zh-CN" sz="20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:8-13  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Micah</a:t>
            </a:r>
            <a:r>
              <a:rPr lang="en-GB" altLang="zh-CN" sz="20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4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8-13</a:t>
            </a:r>
            <a:endParaRPr lang="en-GB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260E-2987-4F9D-9974-3148DDE5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44" y="506311"/>
            <a:ext cx="10951581" cy="5928059"/>
          </a:xfrm>
        </p:spPr>
        <p:txBody>
          <a:bodyPr>
            <a:noAutofit/>
          </a:bodyPr>
          <a:lstStyle/>
          <a:p>
            <a:pPr marL="0" indent="0" algn="l" rtl="0">
              <a:lnSpc>
                <a:spcPts val="4500"/>
              </a:lnSpc>
              <a:buNone/>
            </a:pP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6 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你这羊群的守望楼啊！</a:t>
            </a:r>
            <a:r>
              <a:rPr lang="zh-CN" altLang="en-US" sz="22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锡安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女子的俄斐勒啊！从前的权柄，必归给你，就是耶路撒冷女子的国权，要归还给你。</a:t>
            </a:r>
            <a:r>
              <a:rPr lang="en-US" altLang="zh-CN" sz="22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9</a:t>
            </a:r>
            <a:r>
              <a:rPr lang="en-US" altLang="zh-CN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现在你为什么大声呼喊？难道你们中间没有君王吗？或是你的谋士灭亡了，以致疼痛抓紧你，好像临产的妇人呢？</a:t>
            </a:r>
            <a:r>
              <a:rPr lang="en-US" altLang="zh-CN" sz="22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10</a:t>
            </a:r>
            <a:r>
              <a:rPr lang="en-US" altLang="zh-CN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2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锡安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的女子啊！你要疼痛劬劳，好像临产的妇人；因为现在你要从城里出来，住在田野，一定要到巴比伦去；在那里你要蒙拯救，在那里必救赎你，脱离仇敌的掌握。</a:t>
            </a:r>
            <a:r>
              <a:rPr lang="en-US" altLang="zh-CN" sz="22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11</a:t>
            </a:r>
            <a:r>
              <a:rPr lang="en-US" altLang="zh-CN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现在多国的民集合起来，攻击你，说：愿锡安被蹂躏，愿我们亲眼看见锡安遭报应。</a:t>
            </a:r>
            <a:r>
              <a:rPr lang="en-US" altLang="zh-CN" sz="22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12</a:t>
            </a:r>
            <a:r>
              <a:rPr lang="en-US" altLang="zh-CN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但是，他们却不知道</a:t>
            </a:r>
            <a:r>
              <a:rPr lang="zh-CN" altLang="en-US" sz="220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雅伟</a:t>
            </a:r>
            <a:r>
              <a:rPr lang="zh-CN" altLang="en-US" sz="22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的意念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，也不明白</a:t>
            </a:r>
            <a:r>
              <a:rPr lang="zh-CN" altLang="en-US" sz="22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他的谋略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；他收集他们，好像把禾捆收集到禾场一样。</a:t>
            </a:r>
            <a:r>
              <a:rPr lang="en-US" altLang="zh-CN" sz="22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13</a:t>
            </a:r>
            <a:r>
              <a:rPr lang="en-US" altLang="zh-CN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锡安的女子啊！起来踹谷吧！因为我必使你的角成为铁，使你的蹄成为铜；你必粉碎许多民族，把他们所得的，作为当灭之物献与</a:t>
            </a:r>
            <a:r>
              <a:rPr lang="zh-CN" altLang="en-US" sz="2200">
                <a:latin typeface="SimSun" panose="02010600030101010101" pitchFamily="2" charset="-122"/>
                <a:ea typeface="SimSun" panose="02010600030101010101" pitchFamily="2" charset="-122"/>
              </a:rPr>
              <a:t>雅伟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，把他们的财宝献给全地的主。</a:t>
            </a:r>
          </a:p>
        </p:txBody>
      </p:sp>
    </p:spTree>
    <p:extLst>
      <p:ext uri="{BB962C8B-B14F-4D97-AF65-F5344CB8AC3E}">
        <p14:creationId xmlns:p14="http://schemas.microsoft.com/office/powerpoint/2010/main" val="3473774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0E3D-8FEB-4378-8472-EE741A69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27"/>
            <a:ext cx="10515600" cy="597401"/>
          </a:xfrm>
        </p:spPr>
        <p:txBody>
          <a:bodyPr>
            <a:normAutofit/>
          </a:bodyPr>
          <a:lstStyle/>
          <a:p>
            <a:pPr algn="ctr"/>
            <a:r>
              <a:rPr lang="zh-CN" altLang="en-US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弥迦先知书</a:t>
            </a:r>
            <a:r>
              <a:rPr lang="en-US" altLang="zh-CN" sz="20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4</a:t>
            </a:r>
            <a:r>
              <a:rPr lang="en-US" altLang="zh-CN" sz="20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:1-7  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Micah</a:t>
            </a:r>
            <a:r>
              <a:rPr lang="en-GB" altLang="zh-CN" sz="20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4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1-7</a:t>
            </a:r>
            <a:endParaRPr lang="en-GB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260E-2987-4F9D-9974-3148DDE5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44" y="506311"/>
            <a:ext cx="10951581" cy="5928059"/>
          </a:xfrm>
        </p:spPr>
        <p:txBody>
          <a:bodyPr>
            <a:noAutofit/>
          </a:bodyPr>
          <a:lstStyle/>
          <a:p>
            <a:pPr marL="0" indent="0" algn="l" rtl="0">
              <a:lnSpc>
                <a:spcPts val="4500"/>
              </a:lnSpc>
              <a:buNone/>
            </a:pPr>
            <a:r>
              <a:rPr lang="en-US" sz="22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1 </a:t>
            </a:r>
            <a:r>
              <a:rPr lang="zh-CN" altLang="en-US" sz="22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到末后的日子，</a:t>
            </a:r>
            <a:r>
              <a:rPr lang="zh-CN" altLang="en-US" sz="220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雅伟</a:t>
            </a:r>
            <a:r>
              <a:rPr lang="zh-CN" altLang="en-US" sz="22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殿的山，必矗立在万山之上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，高举过于万岭；万民都要流归这山。 </a:t>
            </a:r>
            <a:r>
              <a:rPr lang="en-US" altLang="zh-CN" sz="22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2</a:t>
            </a:r>
            <a:r>
              <a:rPr lang="en-US" altLang="zh-CN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必有多国的人前来说：来吧！我们上</a:t>
            </a:r>
            <a:r>
              <a:rPr lang="zh-CN" altLang="en-US" sz="2200">
                <a:latin typeface="SimSun" panose="02010600030101010101" pitchFamily="2" charset="-122"/>
                <a:ea typeface="SimSun" panose="02010600030101010101" pitchFamily="2" charset="-122"/>
              </a:rPr>
              <a:t>雅伟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的山，登雅各神的殿；他必把他的道路指示我们，我们也要遵行他的道；因为教训必出于</a:t>
            </a:r>
            <a:r>
              <a:rPr lang="zh-CN" altLang="en-US" sz="22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锡安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zh-CN" altLang="en-US" sz="2200">
                <a:latin typeface="SimSun" panose="02010600030101010101" pitchFamily="2" charset="-122"/>
                <a:ea typeface="SimSun" panose="02010600030101010101" pitchFamily="2" charset="-122"/>
              </a:rPr>
              <a:t>雅伟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的话要来自</a:t>
            </a:r>
            <a:r>
              <a:rPr lang="zh-CN" altLang="en-US" sz="22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耶路撒冷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en-US" altLang="zh-CN" sz="22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3</a:t>
            </a:r>
            <a:r>
              <a:rPr lang="en-US" altLang="zh-CN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他要在多族中施行审判，为远方的强国断定是非。他们必把刀剑打成犁头，把矛枪打成镰刀；这国不举刀攻击那国，他们也不再学习战事。</a:t>
            </a:r>
            <a:r>
              <a:rPr lang="en-US" altLang="zh-CN" sz="22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4</a:t>
            </a:r>
            <a:r>
              <a:rPr lang="en-US" altLang="zh-CN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各人都要坐在自己的葡萄树，和无花果树下，无人惊吓他们，因为万军之</a:t>
            </a:r>
            <a:r>
              <a:rPr lang="zh-CN" altLang="en-US" sz="2200">
                <a:latin typeface="SimSun" panose="02010600030101010101" pitchFamily="2" charset="-122"/>
                <a:ea typeface="SimSun" panose="02010600030101010101" pitchFamily="2" charset="-122"/>
              </a:rPr>
              <a:t>雅伟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亲口说过了。</a:t>
            </a:r>
            <a:r>
              <a:rPr lang="en-US" altLang="zh-CN" sz="22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5</a:t>
            </a:r>
            <a:r>
              <a:rPr lang="en-US" altLang="zh-CN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虽然，万民各奉自己神的名行事，我们却要永远奉</a:t>
            </a:r>
            <a:r>
              <a:rPr lang="zh-CN" altLang="en-US" sz="2200">
                <a:latin typeface="SimSun" panose="02010600030101010101" pitchFamily="2" charset="-122"/>
                <a:ea typeface="SimSun" panose="02010600030101010101" pitchFamily="2" charset="-122"/>
              </a:rPr>
              <a:t>雅伟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我们神的名而行。</a:t>
            </a:r>
            <a:r>
              <a:rPr lang="en-US" altLang="zh-CN" sz="22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6</a:t>
            </a:r>
            <a:r>
              <a:rPr lang="en-US" altLang="zh-CN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20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雅伟</a:t>
            </a:r>
            <a:r>
              <a:rPr lang="zh-CN" altLang="en-US" sz="22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说：到那日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，我必召聚瘸腿的，集合被赶散的，和我所苦待的。</a:t>
            </a:r>
            <a:r>
              <a:rPr lang="en-US" altLang="zh-CN" sz="22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7</a:t>
            </a:r>
            <a:r>
              <a:rPr lang="en-US" altLang="zh-CN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2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我必使瘸腿的作余民；使被放逐的成为强国；</a:t>
            </a:r>
            <a:r>
              <a:rPr lang="zh-CN" altLang="en-US" sz="220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雅伟</a:t>
            </a:r>
            <a:r>
              <a:rPr lang="zh-CN" altLang="en-US" sz="22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必在锡安山作王统治他们，从现在直到永远。</a:t>
            </a:r>
          </a:p>
        </p:txBody>
      </p:sp>
    </p:spTree>
    <p:extLst>
      <p:ext uri="{BB962C8B-B14F-4D97-AF65-F5344CB8AC3E}">
        <p14:creationId xmlns:p14="http://schemas.microsoft.com/office/powerpoint/2010/main" val="25940996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0E3D-8FEB-4378-8472-EE741A69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27"/>
            <a:ext cx="10515600" cy="597401"/>
          </a:xfrm>
        </p:spPr>
        <p:txBody>
          <a:bodyPr>
            <a:normAutofit/>
          </a:bodyPr>
          <a:lstStyle/>
          <a:p>
            <a:pPr algn="ctr"/>
            <a:r>
              <a:rPr lang="zh-CN" altLang="en-US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加拉太书</a:t>
            </a:r>
            <a:r>
              <a:rPr lang="en-US" altLang="zh-CN" sz="20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4</a:t>
            </a:r>
            <a:r>
              <a:rPr lang="en-US" altLang="zh-CN" sz="20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:22-28  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Galatians</a:t>
            </a:r>
            <a:r>
              <a:rPr lang="en-GB" altLang="zh-CN" sz="20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4: 22</a:t>
            </a:r>
            <a:r>
              <a:rPr lang="en-US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-28</a:t>
            </a:r>
            <a:endParaRPr lang="en-GB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260E-2987-4F9D-9974-3148DDE5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44" y="559476"/>
            <a:ext cx="10951581" cy="5928059"/>
          </a:xfrm>
        </p:spPr>
        <p:txBody>
          <a:bodyPr>
            <a:noAutofit/>
          </a:bodyPr>
          <a:lstStyle/>
          <a:p>
            <a:pPr marL="0" indent="0">
              <a:lnSpc>
                <a:spcPts val="5000"/>
              </a:lnSpc>
              <a:spcAft>
                <a:spcPts val="800"/>
              </a:spcAft>
              <a:buNone/>
            </a:pPr>
            <a:r>
              <a:rPr lang="en-US" sz="24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22 </a:t>
            </a:r>
            <a:r>
              <a:rPr lang="zh-CN" sz="24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经上记着说：亚伯拉罕有两个儿子，一个出于婢女，一个出于自由的主母</a:t>
            </a:r>
            <a:r>
              <a:rPr lang="zh-CN" sz="2400">
                <a:effectLst/>
                <a:latin typeface="Segoe UI Semilight" panose="020B0402040204020203" pitchFamily="34" charset="0"/>
                <a:ea typeface="SimSun" panose="02010600030101010101" pitchFamily="2" charset="-122"/>
                <a:cs typeface="Segoe UI Semilight" panose="020B0402040204020203" pitchFamily="34" charset="0"/>
              </a:rPr>
              <a:t>。</a:t>
            </a:r>
            <a:r>
              <a:rPr lang="en-US" sz="24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23 </a:t>
            </a:r>
            <a:r>
              <a:rPr lang="zh-CN" sz="24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那婢女的儿子，是按属肉的而生的，那自由主母的儿子，却得自应许。</a:t>
            </a:r>
            <a:r>
              <a:rPr lang="en-US" sz="24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24 </a:t>
            </a:r>
            <a:r>
              <a:rPr lang="zh-CN" sz="24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这都是寓意的说法：两个</a:t>
            </a:r>
            <a:r>
              <a:rPr lang="zh-CN" sz="2400">
                <a:solidFill>
                  <a:srgbClr val="C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女人</a:t>
            </a:r>
            <a:r>
              <a:rPr lang="zh-CN" sz="24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象征两约。其一出于西奈山，</a:t>
            </a:r>
            <a:r>
              <a:rPr lang="zh-CN" sz="2400">
                <a:solidFill>
                  <a:srgbClr val="C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生子</a:t>
            </a:r>
            <a:r>
              <a:rPr lang="zh-CN" sz="24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为奴，这是夏甲。</a:t>
            </a:r>
            <a:r>
              <a:rPr lang="en-US" sz="24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25  </a:t>
            </a:r>
            <a:r>
              <a:rPr lang="zh-CN" sz="24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这夏甲代表阿拉伯的西奈山，相当于今日的耶路撒冷，母子都是奴隶。</a:t>
            </a:r>
            <a:r>
              <a:rPr lang="en-US" sz="24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26  </a:t>
            </a:r>
            <a:r>
              <a:rPr lang="zh-CN" sz="24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但其二，那在上方的</a:t>
            </a:r>
            <a:r>
              <a:rPr lang="zh-CN" sz="2400">
                <a:solidFill>
                  <a:srgbClr val="C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耶路撒冷</a:t>
            </a:r>
            <a:r>
              <a:rPr lang="zh-CN" sz="24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是自由的，她才是我们的</a:t>
            </a:r>
            <a:r>
              <a:rPr lang="zh-CN" sz="2400">
                <a:solidFill>
                  <a:srgbClr val="C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母亲</a:t>
            </a:r>
            <a:r>
              <a:rPr lang="zh-CN" sz="24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。</a:t>
            </a:r>
            <a:r>
              <a:rPr lang="en-US" sz="24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27  </a:t>
            </a:r>
            <a:r>
              <a:rPr lang="zh-CN" sz="24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因为经上记着说：欢欣吧，不孕不育的女人，高声欢呼吧，你这未受过分娩之痛的！</a:t>
            </a:r>
            <a:r>
              <a:rPr lang="en-US" sz="24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28  </a:t>
            </a:r>
            <a:r>
              <a:rPr lang="zh-CN" sz="2400">
                <a:solidFill>
                  <a:srgbClr val="C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而你们</a:t>
            </a:r>
            <a:r>
              <a:rPr lang="zh-CN" sz="24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，各位兄弟，好像以撒一样，</a:t>
            </a:r>
            <a:r>
              <a:rPr lang="zh-CN" sz="2400">
                <a:solidFill>
                  <a:srgbClr val="C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是</a:t>
            </a:r>
            <a:r>
              <a:rPr lang="zh-CN" sz="24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应许的</a:t>
            </a:r>
            <a:r>
              <a:rPr lang="zh-CN" sz="2400">
                <a:solidFill>
                  <a:srgbClr val="C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儿女</a:t>
            </a:r>
            <a:r>
              <a:rPr lang="zh-CN" sz="240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。</a:t>
            </a:r>
            <a:endParaRPr lang="en-GB" sz="240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577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74C05F-28C4-469F-A4DC-43702D896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49" y="419450"/>
            <a:ext cx="9848675" cy="606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423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AC72-5E77-4B1D-A729-EE332CCAD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350" y="1295401"/>
            <a:ext cx="10458450" cy="2133599"/>
          </a:xfrm>
        </p:spPr>
        <p:txBody>
          <a:bodyPr>
            <a:normAutofit/>
          </a:bodyPr>
          <a:lstStyle/>
          <a:p>
            <a:pPr>
              <a:lnSpc>
                <a:spcPts val="5500"/>
              </a:lnSpc>
            </a:pPr>
            <a:r>
              <a:rPr lang="en-US" altLang="zh-CN" sz="28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13.1-2</a:t>
            </a:r>
            <a:br>
              <a:rPr lang="en-GB" altLang="zh-CN" sz="28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2800">
                <a:latin typeface="SimSun" panose="02010600030101010101" pitchFamily="2" charset="-122"/>
                <a:ea typeface="SimSun" panose="02010600030101010101" pitchFamily="2" charset="-122"/>
              </a:rPr>
              <a:t>“海里涌出一只十角七头猛兽，头上有亵渎的名字。</a:t>
            </a:r>
            <a:br>
              <a:rPr lang="en-GB" altLang="zh-CN" sz="28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2800">
                <a:latin typeface="SimSun" panose="02010600030101010101" pitchFamily="2" charset="-122"/>
                <a:ea typeface="SimSun" panose="02010600030101010101" pitchFamily="2" charset="-122"/>
              </a:rPr>
              <a:t>龙将自己的大能、宝座、大权都交给它。”</a:t>
            </a:r>
            <a:endParaRPr lang="en-GB" sz="28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665834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AC72-5E77-4B1D-A729-EE332CCAD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5401"/>
            <a:ext cx="9144000" cy="3211944"/>
          </a:xfrm>
        </p:spPr>
        <p:txBody>
          <a:bodyPr>
            <a:normAutofit fontScale="90000"/>
          </a:bodyPr>
          <a:lstStyle/>
          <a:p>
            <a:pPr>
              <a:lnSpc>
                <a:spcPts val="4500"/>
              </a:lnSpc>
            </a:pPr>
            <a:r>
              <a:rPr lang="zh-CN" altLang="en-US" sz="3600">
                <a:latin typeface="SimSun" panose="02010600030101010101" pitchFamily="2" charset="-122"/>
                <a:ea typeface="SimSun" panose="02010600030101010101" pitchFamily="2" charset="-122"/>
              </a:rPr>
              <a:t>叙述文    天启文体</a:t>
            </a:r>
            <a:br>
              <a:rPr lang="en-GB" altLang="zh-CN" sz="3200">
                <a:latin typeface="SimSun" panose="02010600030101010101" pitchFamily="2" charset="-122"/>
                <a:ea typeface="SimSun" panose="02010600030101010101" pitchFamily="2" charset="-122"/>
              </a:rPr>
            </a:br>
            <a:br>
              <a:rPr lang="en-GB" altLang="zh-CN" sz="32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2700">
                <a:latin typeface="SimSun" panose="02010600030101010101" pitchFamily="2" charset="-122"/>
                <a:ea typeface="SimSun" panose="02010600030101010101" pitchFamily="2" charset="-122"/>
              </a:rPr>
              <a:t>叙述文叙事直接了当。耶稣末世预言（太 </a:t>
            </a:r>
            <a:r>
              <a:rPr lang="en-US" altLang="zh-CN" sz="2700">
                <a:latin typeface="SimSun" panose="02010600030101010101" pitchFamily="2" charset="-122"/>
                <a:ea typeface="SimSun" panose="02010600030101010101" pitchFamily="2" charset="-122"/>
              </a:rPr>
              <a:t>24</a:t>
            </a:r>
            <a:r>
              <a:rPr lang="zh-CN" altLang="en-US" sz="2700">
                <a:latin typeface="SimSun" panose="02010600030101010101" pitchFamily="2" charset="-122"/>
                <a:ea typeface="SimSun" panose="02010600030101010101" pitchFamily="2" charset="-122"/>
              </a:rPr>
              <a:t>）属叙述文。</a:t>
            </a:r>
            <a:br>
              <a:rPr lang="en-GB" altLang="zh-CN" sz="2700">
                <a:latin typeface="SimSun" panose="02010600030101010101" pitchFamily="2" charset="-122"/>
                <a:ea typeface="SimSun" panose="02010600030101010101" pitchFamily="2" charset="-122"/>
              </a:rPr>
            </a:br>
            <a:br>
              <a:rPr lang="en-GB" altLang="zh-CN" sz="27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2700">
                <a:latin typeface="SimSun" panose="02010600030101010101" pitchFamily="2" charset="-122"/>
                <a:ea typeface="SimSun" panose="02010600030101010101" pitchFamily="2" charset="-122"/>
              </a:rPr>
              <a:t>启示录属天启文体，天启文体描述事情经常采用古怪复杂象征符号。象征性言语不得按字面义理解。</a:t>
            </a:r>
            <a:endParaRPr lang="en-GB" sz="32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75660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0E3D-8FEB-4378-8472-EE741A69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27"/>
            <a:ext cx="10515600" cy="597401"/>
          </a:xfrm>
        </p:spPr>
        <p:txBody>
          <a:bodyPr>
            <a:normAutofit/>
          </a:bodyPr>
          <a:lstStyle/>
          <a:p>
            <a:pPr algn="ctr"/>
            <a:r>
              <a:rPr lang="zh-CN" altLang="en-US" sz="2000" kern="1400" spc="-50">
                <a:solidFill>
                  <a:srgbClr val="C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但以理先知书</a:t>
            </a:r>
            <a:r>
              <a:rPr lang="en-US" altLang="zh-CN" sz="2000" kern="1400" spc="-5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7</a:t>
            </a:r>
            <a:r>
              <a:rPr lang="en-US" altLang="zh-CN" sz="20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:1-3</a:t>
            </a:r>
            <a:r>
              <a:rPr lang="zh-CN" altLang="en-US" sz="20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0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7-8  </a:t>
            </a:r>
            <a:r>
              <a:rPr lang="en-GB" altLang="zh-CN" sz="2000" kern="1400" spc="-50">
                <a:solidFill>
                  <a:srgbClr val="C00000"/>
                </a:solidFill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Daniel</a:t>
            </a:r>
            <a:r>
              <a:rPr lang="en-GB" altLang="zh-CN" sz="2000" kern="1400" spc="-5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000" kern="1400" spc="-5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1-3</a:t>
            </a:r>
            <a:r>
              <a:rPr lang="zh-CN" altLang="en-US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7-8</a:t>
            </a:r>
            <a:endParaRPr lang="en-GB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260E-2987-4F9D-9974-3148DDE5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44" y="506311"/>
            <a:ext cx="10951581" cy="5928059"/>
          </a:xfrm>
        </p:spPr>
        <p:txBody>
          <a:bodyPr>
            <a:noAutofit/>
          </a:bodyPr>
          <a:lstStyle/>
          <a:p>
            <a:pPr marL="0" indent="0" algn="l" rtl="0">
              <a:lnSpc>
                <a:spcPts val="5000"/>
              </a:lnSpc>
              <a:buNone/>
            </a:pPr>
            <a:r>
              <a:rPr lang="en-US" sz="24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    1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巴比伦王伯沙撒第一年，但以理躺在床上时，他作了一个梦，脑海中出现了异象；他就把那梦记录下来，把事情的重点述说出来。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2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但以理说：在夜间的异象中，我看见天的四风，搅动大海。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3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有四只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猛兽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从海中上来，形状各不相同。</a:t>
            </a:r>
            <a:endParaRPr lang="en-US" altLang="zh-CN" sz="2400" b="0" i="0" u="none" strike="noStrike" baseline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 algn="l" rtl="0">
              <a:lnSpc>
                <a:spcPts val="5000"/>
              </a:lnSpc>
              <a:buNone/>
            </a:pP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        7 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后来，我在夜间的异象中继续观看，看见有第四只兽，非常恐怖，十分可怕，极其强壮。它有大铁牙；它吞吃咬碎，又把剩余的用脚践踏；这兽和前面的各兽都不相同；它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有十个角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8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我正在究察这些角的时候，看见角的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中间长出另一个小角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来。在这小角前面，有三个先前的角连根被拔起来。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这小角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有眼，像人的眼，又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有一张说夸大话的嘴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197502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0E3D-8FEB-4378-8472-EE741A69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27"/>
            <a:ext cx="10515600" cy="597401"/>
          </a:xfrm>
        </p:spPr>
        <p:txBody>
          <a:bodyPr>
            <a:normAutofit/>
          </a:bodyPr>
          <a:lstStyle/>
          <a:p>
            <a:pPr algn="ctr"/>
            <a:r>
              <a:rPr lang="zh-CN" altLang="en-US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但以理先知书</a:t>
            </a:r>
            <a:r>
              <a:rPr lang="en-US" altLang="zh-CN" sz="20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7</a:t>
            </a:r>
            <a:r>
              <a:rPr lang="en-US" altLang="zh-CN" sz="20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:19-22  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Daniel</a:t>
            </a:r>
            <a:r>
              <a:rPr lang="en-GB" altLang="zh-CN" sz="20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7: </a:t>
            </a:r>
            <a:r>
              <a:rPr lang="en-US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19-22</a:t>
            </a:r>
            <a:endParaRPr lang="en-GB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260E-2987-4F9D-9974-3148DDE5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44" y="506311"/>
            <a:ext cx="10951581" cy="5928059"/>
          </a:xfrm>
        </p:spPr>
        <p:txBody>
          <a:bodyPr>
            <a:noAutofit/>
          </a:bodyPr>
          <a:lstStyle/>
          <a:p>
            <a:pPr marL="0" indent="0" algn="l" rtl="0">
              <a:lnSpc>
                <a:spcPts val="5000"/>
              </a:lnSpc>
              <a:buNone/>
            </a:pPr>
            <a:r>
              <a:rPr lang="en-US" sz="2400" baseline="3000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   19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那时我想知道有关第四只兽的实情，它和其他三兽不相同，十分恐怖，有铁牙铜爪；它吞吃咬碎，又把剩余的用脚践踏。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20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我又想知道有关它头上的十角，和那另长出来的小角，以及那三个在这小角前面倒下的角的实情。这小角有眼，有说夸大话的嘴；它的形状比它的同类更威猛。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21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我继续观看，看见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这小角和圣民争战，战胜了他们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22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直到万古常存者来到，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为至高者的圣民伸张正义；圣民拥有国度的时候就到了。</a:t>
            </a:r>
          </a:p>
        </p:txBody>
      </p:sp>
    </p:spTree>
    <p:extLst>
      <p:ext uri="{BB962C8B-B14F-4D97-AF65-F5344CB8AC3E}">
        <p14:creationId xmlns:p14="http://schemas.microsoft.com/office/powerpoint/2010/main" val="26564936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0E3D-8FEB-4378-8472-EE741A69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27"/>
            <a:ext cx="10515600" cy="597401"/>
          </a:xfrm>
        </p:spPr>
        <p:txBody>
          <a:bodyPr>
            <a:normAutofit/>
          </a:bodyPr>
          <a:lstStyle/>
          <a:p>
            <a:pPr algn="ctr"/>
            <a:r>
              <a:rPr lang="zh-CN" altLang="en-US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但以理先知书</a:t>
            </a:r>
            <a:r>
              <a:rPr lang="en-US" altLang="zh-CN" sz="20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7</a:t>
            </a:r>
            <a:r>
              <a:rPr lang="en-US" altLang="zh-CN" sz="2000" kern="1400" spc="-5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:23-27  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Daniel</a:t>
            </a:r>
            <a:r>
              <a:rPr lang="en-GB" altLang="zh-CN" sz="2000" kern="1400" spc="-50">
                <a:effectLst/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GB" altLang="zh-CN" sz="2000" kern="1400" spc="-5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7: 23-27</a:t>
            </a:r>
            <a:endParaRPr lang="en-GB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5260E-2987-4F9D-9974-3148DDE5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44" y="506311"/>
            <a:ext cx="10951581" cy="5928059"/>
          </a:xfrm>
        </p:spPr>
        <p:txBody>
          <a:bodyPr>
            <a:noAutofit/>
          </a:bodyPr>
          <a:lstStyle/>
          <a:p>
            <a:pPr marL="0" indent="0" algn="l" rtl="0">
              <a:lnSpc>
                <a:spcPts val="5000"/>
              </a:lnSpc>
              <a:buNone/>
            </a:pP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      23 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那位侍立者这样说：那第四只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兽就是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世上必有的第四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国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，和其他各国都不相同；它必吞吃全地，践踏咬碎全地。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24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至于那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十角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就是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从这国中将要兴起的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十个王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，在他们以后，必有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另一个王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兴起，和先前的王都不相同；他必制伏三个王。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25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他必说话，敌挡至高者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；他必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折磨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至高者的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圣民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，又想改变节期和律法；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圣民必交在他的手中，一载、二载、半载。</a:t>
            </a:r>
            <a:endParaRPr lang="en-GB" altLang="zh-CN" sz="2400" b="0" i="0" u="none" strike="noStrike" baseline="0">
              <a:solidFill>
                <a:srgbClr val="C0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 algn="l" rtl="0">
              <a:lnSpc>
                <a:spcPts val="5000"/>
              </a:lnSpc>
              <a:buNone/>
            </a:pPr>
            <a:r>
              <a:rPr lang="en-GB" altLang="zh-CN" sz="240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26</a:t>
            </a:r>
            <a:r>
              <a:rPr lang="en-US" altLang="zh-CN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但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审判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要开始，他的权柄必被夺去，他必被毁坏灭绝，直到永远。</a:t>
            </a:r>
            <a:r>
              <a:rPr lang="en-US" altLang="zh-CN" sz="2400" b="0" i="0" u="none" strike="noStrike" baseline="30000">
                <a:latin typeface="Calibri" panose="020F0502020204030204" pitchFamily="34" charset="0"/>
                <a:ea typeface="SimSun" panose="02010600030101010101" pitchFamily="2" charset="-122"/>
              </a:rPr>
              <a:t>27</a:t>
            </a:r>
            <a:r>
              <a:rPr lang="en-US" altLang="zh-CN" sz="240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那时，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国度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、权柄，和普天之下万国的大权，都</a:t>
            </a:r>
            <a:r>
              <a:rPr lang="zh-CN" altLang="en-US" sz="2400" b="0" i="0" u="none" strike="noStrike" baseline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必赐给至高者的圣民</a:t>
            </a:r>
            <a:r>
              <a:rPr lang="zh-CN" altLang="en-US" sz="2400" b="0" i="0" u="none" strike="noStrike" baseline="0">
                <a:latin typeface="SimSun" panose="02010600030101010101" pitchFamily="2" charset="-122"/>
                <a:ea typeface="SimSun" panose="02010600030101010101" pitchFamily="2" charset="-122"/>
              </a:rPr>
              <a:t>。他的国是永远的国；所有掌权的都必事奉他，顺从他。</a:t>
            </a:r>
          </a:p>
        </p:txBody>
      </p:sp>
    </p:spTree>
    <p:extLst>
      <p:ext uri="{BB962C8B-B14F-4D97-AF65-F5344CB8AC3E}">
        <p14:creationId xmlns:p14="http://schemas.microsoft.com/office/powerpoint/2010/main" val="12522854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83C51-F9C6-45A2-A480-1778C87BEE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D8A637-7650-4BB1-8D83-C630F1A41A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16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C6E2E8-9D4F-4CA8-B791-B23F03AD2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880"/>
            <a:ext cx="12192000" cy="471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11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FBB7A1-3E61-417D-8877-95E20CCCD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25" y="380999"/>
            <a:ext cx="9029700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38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E03F1C-2F08-4DD2-8716-8FDCBB056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01" y="0"/>
            <a:ext cx="110731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21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AC72-5E77-4B1D-A729-EE332CCAD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4425" y="1181101"/>
            <a:ext cx="9915525" cy="2093727"/>
          </a:xfrm>
        </p:spPr>
        <p:txBody>
          <a:bodyPr>
            <a:normAutofit/>
          </a:bodyPr>
          <a:lstStyle/>
          <a:p>
            <a:pPr>
              <a:lnSpc>
                <a:spcPts val="5500"/>
              </a:lnSpc>
            </a:pPr>
            <a:r>
              <a:rPr lang="en-US" altLang="zh-CN" sz="28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11.3</a:t>
            </a:r>
            <a:br>
              <a:rPr lang="en-US" altLang="zh-CN" sz="28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sz="2800">
                <a:latin typeface="SimSun" panose="02010600030101010101" pitchFamily="2" charset="-122"/>
                <a:ea typeface="SimSun" panose="02010600030101010101" pitchFamily="2" charset="-122"/>
              </a:rPr>
              <a:t>“我的两位见证人”</a:t>
            </a:r>
            <a:br>
              <a:rPr lang="en-GB" altLang="zh-CN" sz="28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2800">
                <a:latin typeface="SimSun" panose="02010600030101010101" pitchFamily="2" charset="-122"/>
                <a:ea typeface="SimSun" panose="02010600030101010101" pitchFamily="2" charset="-122"/>
              </a:rPr>
              <a:t>是字面意思？抑或象征符号？</a:t>
            </a:r>
            <a:endParaRPr lang="en-GB" sz="28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60019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AC72-5E77-4B1D-A729-EE332CCAD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1749"/>
            <a:ext cx="9144000" cy="3280789"/>
          </a:xfrm>
        </p:spPr>
        <p:txBody>
          <a:bodyPr>
            <a:normAutofit/>
          </a:bodyPr>
          <a:lstStyle/>
          <a:p>
            <a:pPr algn="l">
              <a:lnSpc>
                <a:spcPts val="5000"/>
              </a:lnSpc>
            </a:pPr>
            <a:r>
              <a:rPr lang="zh-CN" altLang="en-US" sz="3100" b="1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遇看不明白的经文，应依循什么步骤解密</a:t>
            </a:r>
            <a:r>
              <a:rPr lang="zh-CN" sz="3100" b="1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？</a:t>
            </a:r>
            <a:br>
              <a:rPr lang="en-GB" altLang="zh-CN" sz="3100" b="1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</a:br>
            <a:br>
              <a:rPr lang="en-GB" sz="1800" b="1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27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en-US" sz="27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先从上下文找线索</a:t>
            </a:r>
            <a:br>
              <a:rPr lang="en-GB" altLang="zh-CN" sz="27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US" altLang="zh-CN" sz="2700">
                <a:latin typeface="SimSun" panose="02010600030101010101" pitchFamily="2" charset="-122"/>
                <a:ea typeface="SimSun" panose="02010600030101010101" pitchFamily="2" charset="-122"/>
              </a:rPr>
              <a:t>2. </a:t>
            </a:r>
            <a:r>
              <a:rPr lang="zh-CN" altLang="en-US" sz="2700">
                <a:latin typeface="SimSun" panose="02010600030101010101" pitchFamily="2" charset="-122"/>
                <a:ea typeface="SimSun" panose="02010600030101010101" pitchFamily="2" charset="-122"/>
              </a:rPr>
              <a:t>用圣经“串珠” ，追查有没有旧约典故</a:t>
            </a:r>
            <a:br>
              <a:rPr lang="en-GB" altLang="zh-CN" sz="27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US" altLang="zh-CN" sz="2700">
                <a:latin typeface="SimSun" panose="02010600030101010101" pitchFamily="2" charset="-122"/>
                <a:ea typeface="SimSun" panose="02010600030101010101" pitchFamily="2" charset="-122"/>
              </a:rPr>
              <a:t>3. </a:t>
            </a:r>
            <a:r>
              <a:rPr lang="zh-CN" altLang="en-US" sz="2700">
                <a:latin typeface="SimSun" panose="02010600030101010101" pitchFamily="2" charset="-122"/>
                <a:ea typeface="SimSun" panose="02010600030101010101" pitchFamily="2" charset="-122"/>
              </a:rPr>
              <a:t>细看典故的什么意思，领悟了，再套入经文进行解密</a:t>
            </a:r>
            <a:endParaRPr lang="en-GB" sz="28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43921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AC72-5E77-4B1D-A729-EE332CCAD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350" y="1295401"/>
            <a:ext cx="10458450" cy="2133599"/>
          </a:xfrm>
        </p:spPr>
        <p:txBody>
          <a:bodyPr>
            <a:normAutofit/>
          </a:bodyPr>
          <a:lstStyle/>
          <a:p>
            <a:pPr>
              <a:lnSpc>
                <a:spcPts val="5500"/>
              </a:lnSpc>
            </a:pPr>
            <a:r>
              <a:rPr lang="en-US" altLang="zh-CN" sz="2800" kern="1400" spc="-5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11.6</a:t>
            </a:r>
            <a:br>
              <a:rPr lang="en-GB" altLang="zh-CN" sz="280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2800">
                <a:latin typeface="SimSun" panose="02010600030101010101" pitchFamily="2" charset="-122"/>
                <a:ea typeface="SimSun" panose="02010600030101010101" pitchFamily="2" charset="-122"/>
              </a:rPr>
              <a:t>“有权柄令苍天不降雨，并有权变水为血。”</a:t>
            </a:r>
            <a:endParaRPr lang="en-GB" sz="28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26769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5597</Words>
  <Application>Microsoft Office PowerPoint</Application>
  <PresentationFormat>Widescreen</PresentationFormat>
  <Paragraphs>54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SimSun</vt:lpstr>
      <vt:lpstr>Arial</vt:lpstr>
      <vt:lpstr>Calibri</vt:lpstr>
      <vt:lpstr>Calibri Light</vt:lpstr>
      <vt:lpstr>Segoe UI Semilight</vt:lpstr>
      <vt:lpstr>Office Theme</vt:lpstr>
      <vt:lpstr>2021.07.15</vt:lpstr>
      <vt:lpstr>启示录纵览（11） 启 11-13章  女人和她的后裔、龙、二兽  The Woman &amp; her Offspring, the Dragon, the Beasts.    Revelation book survey (11)     chapters 11-13 </vt:lpstr>
      <vt:lpstr>PowerPoint Presentation</vt:lpstr>
      <vt:lpstr>PowerPoint Presentation</vt:lpstr>
      <vt:lpstr>PowerPoint Presentation</vt:lpstr>
      <vt:lpstr>PowerPoint Presentation</vt:lpstr>
      <vt:lpstr>11.3 “我的两位见证人” 是字面意思？抑或象征符号？</vt:lpstr>
      <vt:lpstr>遇看不明白的经文，应依循什么步骤解密？  1. 先从上下文找线索 2. 用圣经“串珠” ，追查有没有旧约典故 3. 细看典故的什么意思，领悟了，再套入经文进行解密</vt:lpstr>
      <vt:lpstr>11.6 “有权柄令苍天不降雨，并有权变水为血。”</vt:lpstr>
      <vt:lpstr>列王记上 17:1  1 Kings  17: 1</vt:lpstr>
      <vt:lpstr>出埃及记 7:17-20  Exodus  7: 17-20</vt:lpstr>
      <vt:lpstr>马太福音 5:17  Matthew  5: 17</vt:lpstr>
      <vt:lpstr>马太福音 17:1-4  Matthew  17: 1-4</vt:lpstr>
      <vt:lpstr>11.8 “这城的名字叫所多玛、埃及，即主钉十字架的地方。”</vt:lpstr>
      <vt:lpstr>以赛亚先知书 1:1-2、10  Isaiah  1: 1-2, 10</vt:lpstr>
      <vt:lpstr>11.3 “我的两位见证人，穿上丧服来做先知， 代神发言一千二百六十日。”  末世“圣所”将被重建，神将教会清理， 忠心的圣徒把福音传遍万族万国，传回耶路撒冷 </vt:lpstr>
      <vt:lpstr>马太福音 24:3-14  Matthew  24: 3 -14</vt:lpstr>
      <vt:lpstr>马太福音 24:15-28  Matthew  24: 15 -28</vt:lpstr>
      <vt:lpstr>马太福音 24:29-41  Matthew  24: 29-41</vt:lpstr>
      <vt:lpstr>“把末后的事情提前说”的内容  把耶稣将近降临才发生的事提前述说， 在启示录中，通常在第6或第7位置出现。  proleptic content</vt:lpstr>
      <vt:lpstr>把末后的事情提前讲的用意何在？  6.12-17   审判的日子必定到来——鼓励坚忍 7.9-17 圣徒的眼泪由天父来搽干——安慰在磨难中的人 11.1-14 测量圣所，二位见证人的结局——鼓励忠心 11.15-18 天国降临，神赏赐圣徒——鼓励忠心 14.17-20 执行审判了——</vt:lpstr>
      <vt:lpstr>叙述文    天启文体  叙述文叙事直接了当。耶稣末世预言（太 24）属叙述文。  启示录属天启文体，天启文体描述事情经常采用古怪复杂象征符号。象征性言语不得按字面义理解。</vt:lpstr>
      <vt:lpstr>遇看不明白的经文，应依循什么步骤解密？  1. 先从上下文找线索 2. 用圣经“串珠” ，追查有没有旧约典故 3. 细看典故的什么意思，领悟了，再套入经文进行解密</vt:lpstr>
      <vt:lpstr>以赛亚先知书 66:6-14  Isaiah  66: 6-14</vt:lpstr>
      <vt:lpstr>以赛亚先知书 66:6-14  Isaiah  66: 6-14</vt:lpstr>
      <vt:lpstr>弥迦先知书 4:8-13  Micah  4: 8-13</vt:lpstr>
      <vt:lpstr>弥迦先知书 4:8-13  Micah  4: 8-13</vt:lpstr>
      <vt:lpstr>弥迦先知书 4:1-7  Micah  4: 1-7</vt:lpstr>
      <vt:lpstr>加拉太书 4:22-28  Galatians  4: 22-28</vt:lpstr>
      <vt:lpstr>13.1-2 “海里涌出一只十角七头猛兽，头上有亵渎的名字。 龙将自己的大能、宝座、大权都交给它。”</vt:lpstr>
      <vt:lpstr>叙述文    天启文体  叙述文叙事直接了当。耶稣末世预言（太 24）属叙述文。  启示录属天启文体，天启文体描述事情经常采用古怪复杂象征符号。象征性言语不得按字面义理解。</vt:lpstr>
      <vt:lpstr>但以理先知书 7:1-3、7-8  Daniel  7: 1-3、7-8</vt:lpstr>
      <vt:lpstr>但以理先知书 7:19-22  Daniel  7: 19-22</vt:lpstr>
      <vt:lpstr>但以理先知书 7:23-27  Daniel  7: 23-27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2021.07.08</dc:title>
  <dc:creator>KAHANG</dc:creator>
  <cp:lastModifiedBy>KAHANG</cp:lastModifiedBy>
  <cp:revision>68</cp:revision>
  <dcterms:created xsi:type="dcterms:W3CDTF">2021-06-18T11:53:03Z</dcterms:created>
  <dcterms:modified xsi:type="dcterms:W3CDTF">2021-07-16T15:02:52Z</dcterms:modified>
</cp:coreProperties>
</file>